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6858000" cx="12192000"/>
  <p:notesSz cx="6858000" cy="9144000"/>
  <p:embeddedFontLst>
    <p:embeddedFont>
      <p:font typeface="Helvetica Neue"/>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3184EF-E9C0-487B-8662-A23ADC36E6B0}">
  <a:tblStyle styleId="{663184EF-E9C0-487B-8662-A23ADC36E6B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5.xml"/><Relationship Id="rId75" Type="http://schemas.openxmlformats.org/officeDocument/2006/relationships/font" Target="fonts/HelveticaNeue-boldItalic.fntdata"/><Relationship Id="rId30" Type="http://schemas.openxmlformats.org/officeDocument/2006/relationships/slide" Target="slides/slide24.xml"/><Relationship Id="rId74" Type="http://schemas.openxmlformats.org/officeDocument/2006/relationships/font" Target="fonts/HelveticaNeue-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WSEC2/latest/UserGuide/ebs-volume-types.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eb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tc-largeobjects.s3-us-west-2.amazonaws.com/ILT-TF-100-ACFNDS-20-EN/Module_7_EBS+v2.0.mp4"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S3/latest/dev/storage-class-intro.html" TargetMode="External"/><Relationship Id="rId3" Type="http://schemas.openxmlformats.org/officeDocument/2006/relationships/hyperlink" Target="https://docs.aws.amazon.com/AmazonS3/latest/dev/storage-class-intro.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s3/"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tc-largeobjects.s3-us-west-2.amazonaws.com/ILT-TF-100-ACFNDS-20-EN/Module_7_S3+v2.0.mp4"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efs/"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tc-largeobjects.s3-us-west-2.amazonaws.com/ILT-TF-100-ACFNDS-20-EN/Module_7_EFS+v2.0.mp4"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cs.aws.amazon.com/AmazonS3/latest/dev/object-lifecycle-mgmt.html"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glacier/"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tc-largeobjects.s3-us-west-2.amazonaws.com/ILT-TF-100-ACFNDS-20-EN/Module_7_S3_Glacier+v3.0.mp4"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products/storage/" TargetMode="External"/><Relationship Id="rId3" Type="http://schemas.openxmlformats.org/officeDocument/2006/relationships/hyperlink" Target="https://docs.aws.amazon.com/whitepapers/latest/aws-overview/storage-services.html" TargetMode="External"/><Relationship Id="rId4" Type="http://schemas.openxmlformats.org/officeDocument/2006/relationships/hyperlink" Target="https://aws.amazon.com/blogs/compute/recovering-files-from-an-amazon-ebs-volume-backup/" TargetMode="External"/><Relationship Id="rId5" Type="http://schemas.openxmlformats.org/officeDocument/2006/relationships/hyperlink" Target="https://dzone.com/articles/confused-by-aws-storage-options-s3-ebs-amp-efs-explained"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WSEC2/latest/UserGuide/ebs-volume-type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Welcome to Module 7: Storage.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10:notes"/>
          <p:cNvSpPr txBox="1"/>
          <p:nvPr>
            <p:ph idx="1" type="body"/>
          </p:nvPr>
        </p:nvSpPr>
        <p:spPr>
          <a:xfrm>
            <a:off x="546100" y="4343400"/>
            <a:ext cx="56261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As mentioned previously an</a:t>
            </a:r>
            <a:r>
              <a:rPr b="1" lang="en-US" sz="1100">
                <a:solidFill>
                  <a:schemeClr val="dk1"/>
                </a:solidFill>
              </a:rPr>
              <a:t> Amazon EBS volume </a:t>
            </a:r>
            <a:r>
              <a:rPr lang="en-US" sz="1100">
                <a:solidFill>
                  <a:schemeClr val="dk1"/>
                </a:solidFill>
              </a:rPr>
              <a:t>is a durable, block-level storage device that you can attach to a single EC2 instance. You can use Amazon EBS volumes as primary storage for data that requires frequent updates, such as the system drive for an instance or storage for a database application. You can also use them for throughput-intensive applications that perform continuous disk scans. Amazon EBS volumes persist independently from the running life of an EC2 instance.</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Use cases for EBS vary by the storage type used and whether you are using General Purpose of Provisioned IOPS.</a:t>
            </a:r>
            <a:endParaRPr/>
          </a:p>
          <a:p>
            <a:pPr indent="0" lvl="0" marL="0" rtl="0" algn="l">
              <a:spcBef>
                <a:spcPts val="0"/>
              </a:spcBef>
              <a:spcAft>
                <a:spcPts val="0"/>
              </a:spcAft>
              <a:buNone/>
            </a:pPr>
            <a:r>
              <a:t/>
            </a:r>
            <a:endParaRPr sz="11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To provide an even higher level of data durability, Amazon EBS enables you to create </a:t>
            </a:r>
            <a:r>
              <a:rPr b="1" lang="en-US" sz="1100">
                <a:solidFill>
                  <a:schemeClr val="dk1"/>
                </a:solidFill>
                <a:latin typeface="Calibri"/>
                <a:ea typeface="Calibri"/>
                <a:cs typeface="Calibri"/>
                <a:sym typeface="Calibri"/>
              </a:rPr>
              <a:t>point-in-time snapshots </a:t>
            </a:r>
            <a:r>
              <a:rPr lang="en-US" sz="1100">
                <a:solidFill>
                  <a:schemeClr val="dk1"/>
                </a:solidFill>
                <a:latin typeface="Calibri"/>
                <a:ea typeface="Calibri"/>
                <a:cs typeface="Calibri"/>
                <a:sym typeface="Calibri"/>
              </a:rPr>
              <a:t>of your volumes, and you can re-create a new volume from a snapshot at any time. You can also share snapshots or even copy snapshots to different AWS Regions for even greater </a:t>
            </a:r>
            <a:r>
              <a:rPr b="1" lang="en-US" sz="1100">
                <a:solidFill>
                  <a:schemeClr val="dk1"/>
                </a:solidFill>
                <a:latin typeface="Calibri"/>
                <a:ea typeface="Calibri"/>
                <a:cs typeface="Calibri"/>
                <a:sym typeface="Calibri"/>
              </a:rPr>
              <a:t>disaster recovery (DR) protection</a:t>
            </a:r>
            <a:r>
              <a:rPr lang="en-US" sz="1100">
                <a:solidFill>
                  <a:schemeClr val="dk1"/>
                </a:solidFill>
                <a:latin typeface="Calibri"/>
                <a:ea typeface="Calibri"/>
                <a:cs typeface="Calibri"/>
                <a:sym typeface="Calibri"/>
              </a:rPr>
              <a:t>. For example, you can encrypt and share your snapshots from Virginia in the US to Tokyo, Japan.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You can also have encrypted Amazon EBS volumes at no additional cost, so the data that moves between the EC2 instance and the EBS volume inside AWS data centers is encrypted in transit. </a:t>
            </a:r>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As your company grows, the amount of data that is stored on your Amazon EBS volumes is also likely to grow. Amazon EBS volumes can increase capacity and change to different types, so you can change from hard disk drives (HDDs) to solid state drives (SSDs) or increase from a 50-GB volume to a 16-TB volume. For example, you can do this resize operation dynamically without needing to stop the instances.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sz="1100">
                <a:solidFill>
                  <a:schemeClr val="dk1"/>
                </a:solidFill>
              </a:rPr>
              <a:t>When you begin to estimate the cost for Amazon EBS, you must consider the following:</a:t>
            </a:r>
            <a:endParaRPr/>
          </a:p>
          <a:p>
            <a:pPr indent="0" lvl="0" marL="0" rtl="0" algn="l">
              <a:spcBef>
                <a:spcPts val="0"/>
              </a:spcBef>
              <a:spcAft>
                <a:spcPts val="0"/>
              </a:spcAft>
              <a:buNone/>
            </a:pPr>
            <a:r>
              <a:t/>
            </a:r>
            <a:endParaRPr b="1" sz="1100">
              <a:solidFill>
                <a:schemeClr val="dk1"/>
              </a:solidFill>
            </a:endParaRPr>
          </a:p>
          <a:p>
            <a:pPr indent="-228600" lvl="0" marL="228600" rtl="0" algn="l">
              <a:spcBef>
                <a:spcPts val="0"/>
              </a:spcBef>
              <a:spcAft>
                <a:spcPts val="0"/>
              </a:spcAft>
              <a:buClr>
                <a:schemeClr val="dk1"/>
              </a:buClr>
              <a:buSzPts val="1100"/>
              <a:buFont typeface="Calibri"/>
              <a:buAutoNum type="arabicPeriod"/>
            </a:pPr>
            <a:r>
              <a:rPr b="1" lang="en-US" sz="1100">
                <a:solidFill>
                  <a:schemeClr val="dk1"/>
                </a:solidFill>
              </a:rPr>
              <a:t>Volumes –</a:t>
            </a:r>
            <a:r>
              <a:rPr lang="en-US" sz="1100">
                <a:solidFill>
                  <a:schemeClr val="dk1"/>
                </a:solidFill>
              </a:rPr>
              <a:t> Volume storage for all Amazon EBS volume types is charged by the amount you provision in GB per month, until you release the storage. </a:t>
            </a:r>
            <a:endParaRPr sz="1100"/>
          </a:p>
          <a:p>
            <a:pPr indent="0" lvl="0" marL="0" rtl="0" algn="l">
              <a:spcBef>
                <a:spcPts val="0"/>
              </a:spcBef>
              <a:spcAft>
                <a:spcPts val="0"/>
              </a:spcAft>
              <a:buNone/>
            </a:pPr>
            <a:r>
              <a:t/>
            </a:r>
            <a:endParaRPr sz="1100"/>
          </a:p>
          <a:p>
            <a:pPr indent="-228600" lvl="0" marL="228600" marR="0" rtl="0" algn="l">
              <a:lnSpc>
                <a:spcPct val="100000"/>
              </a:lnSpc>
              <a:spcBef>
                <a:spcPts val="0"/>
              </a:spcBef>
              <a:spcAft>
                <a:spcPts val="0"/>
              </a:spcAft>
              <a:buClr>
                <a:schemeClr val="dk1"/>
              </a:buClr>
              <a:buSzPts val="1100"/>
              <a:buFont typeface="Calibri"/>
              <a:buAutoNum type="arabicPeriod"/>
            </a:pPr>
            <a:r>
              <a:rPr b="1" lang="en-US" sz="1100">
                <a:solidFill>
                  <a:schemeClr val="dk1"/>
                </a:solidFill>
              </a:rPr>
              <a:t>IOPS –</a:t>
            </a:r>
            <a:r>
              <a:rPr lang="en-US" sz="1100">
                <a:solidFill>
                  <a:schemeClr val="dk1"/>
                </a:solidFill>
              </a:rPr>
              <a:t> I/O is included in the price of General Purpose SSD volumes. However, for Amazon EBS magnetic volumes, I/O is charged by the number of requests that you make to your volume. With Provisioned IOPS SSD volumes, you are also charged by the amount you provision in IOPS (multiplied by the percentage of days that you provision for the month). </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The pricing and provisioning of Amazon EBS are complex. In general, you pay for the size of the volume and its usage. To learn more about the </a:t>
            </a:r>
            <a:r>
              <a:rPr b="0" i="0" lang="en-US" sz="1100">
                <a:solidFill>
                  <a:schemeClr val="dk1"/>
                </a:solidFill>
              </a:rPr>
              <a:t>full, highly complex </a:t>
            </a:r>
            <a:r>
              <a:rPr lang="en-US" sz="1100">
                <a:solidFill>
                  <a:schemeClr val="dk1"/>
                </a:solidFill>
              </a:rPr>
              <a:t>pricing and provisioning concepts of Amazon EBS, see </a:t>
            </a:r>
            <a:r>
              <a:rPr lang="en-US" sz="1100" u="sng">
                <a:solidFill>
                  <a:schemeClr val="hlink"/>
                </a:solidFill>
                <a:latin typeface="Arial"/>
                <a:ea typeface="Arial"/>
                <a:cs typeface="Arial"/>
                <a:sym typeface="Arial"/>
                <a:hlinkClick r:id="rId2"/>
              </a:rPr>
              <a:t>Amazon EBS volume types</a:t>
            </a:r>
            <a:r>
              <a:rPr lang="en-US" sz="1100">
                <a:solidFill>
                  <a:schemeClr val="dk1"/>
                </a:solidFill>
                <a:latin typeface="Arial"/>
                <a:ea typeface="Arial"/>
                <a:cs typeface="Arial"/>
                <a:sym typeface="Arial"/>
              </a:rPr>
              <a:t>.</a:t>
            </a:r>
            <a:r>
              <a:rPr lang="en-US" sz="1100">
                <a:solidFill>
                  <a:schemeClr val="dk1"/>
                </a:solidFill>
              </a:rPr>
              <a:t> </a:t>
            </a:r>
            <a:endParaRPr sz="11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100"/>
              <a:buFont typeface="Calibri"/>
              <a:buAutoNum type="arabicPeriod" startAt="3"/>
            </a:pPr>
            <a:r>
              <a:rPr b="1" lang="en-US" sz="1100">
                <a:solidFill>
                  <a:schemeClr val="dk1"/>
                </a:solidFill>
                <a:latin typeface="Calibri"/>
                <a:ea typeface="Calibri"/>
                <a:cs typeface="Calibri"/>
                <a:sym typeface="Calibri"/>
              </a:rPr>
              <a:t>Snapshots – </a:t>
            </a:r>
            <a:r>
              <a:rPr lang="en-US" sz="1100">
                <a:solidFill>
                  <a:schemeClr val="dk1"/>
                </a:solidFill>
                <a:latin typeface="Calibri"/>
                <a:ea typeface="Calibri"/>
                <a:cs typeface="Calibri"/>
                <a:sym typeface="Calibri"/>
              </a:rPr>
              <a:t>Amazon EBS enables you to back up snapshots of your data to Amazon S3 for durable recovery. If you opt for Amazon EBS snapshots, the added cost is per GB-month of data stored. </a:t>
            </a:r>
            <a:endParaRPr/>
          </a:p>
          <a:p>
            <a:pPr indent="-158750" lvl="0" marL="228600" marR="0" rtl="0" algn="l">
              <a:lnSpc>
                <a:spcPct val="100000"/>
              </a:lnSpc>
              <a:spcBef>
                <a:spcPts val="0"/>
              </a:spcBef>
              <a:spcAft>
                <a:spcPts val="0"/>
              </a:spcAft>
              <a:buClr>
                <a:schemeClr val="dk1"/>
              </a:buClr>
              <a:buSzPts val="1100"/>
              <a:buFont typeface="Calibri"/>
              <a:buNone/>
            </a:pPr>
            <a:r>
              <a:t/>
            </a:r>
            <a:endParaRPr b="1" sz="1100">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100"/>
              <a:buFont typeface="Calibri"/>
              <a:buAutoNum type="arabicPeriod" startAt="3"/>
            </a:pPr>
            <a:r>
              <a:rPr b="1" lang="en-US" sz="1100"/>
              <a:t>Data transfer –</a:t>
            </a:r>
            <a:r>
              <a:rPr lang="en-US" sz="1100"/>
              <a:t> When you copy Amazon EBS snapshots, you are charged for the data that is transferred across Regions. After the snapshot is copied, standard Amazon EBS snapshot charges apply for storage in the destination Region.</a:t>
            </a:r>
            <a:endParaRPr/>
          </a:p>
          <a:p>
            <a:pPr indent="0" lvl="0" marL="0" rtl="0" algn="l">
              <a:spcBef>
                <a:spcPts val="0"/>
              </a:spcBef>
              <a:spcAft>
                <a:spcPts val="0"/>
              </a:spcAft>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Amazon EBS provides block-level storage volumes for use with Amazon EC2 instances. Amazon EBS volumes are off-instance storage that persists independently from the life of an instance. They are analogous to virtual disks in the cloud. Amazon EBS provides three volume types: General Purpose SSD, Provisioned IOPS SSD, and magnetic.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 three volume types differ in performance characteristics and cost, so you can choose the right storage performance and price for the needs of your applications.</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Additional benefits include replication in the same Availability Zone, easy and transparent encryption, elastic volumes, and backup by using snapshots.</a:t>
            </a:r>
            <a:endParaRPr/>
          </a:p>
          <a:p>
            <a:pPr indent="0" lvl="0" marL="0" rtl="0" algn="l">
              <a:spcBef>
                <a:spcPts val="0"/>
              </a:spcBef>
              <a:spcAft>
                <a:spcPts val="0"/>
              </a:spcAft>
              <a:buNone/>
            </a:pPr>
            <a:r>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rPr lang="en-US" sz="1100"/>
              <a:t>To learn more about Amazon EBS, see: </a:t>
            </a:r>
            <a:r>
              <a:rPr lang="en-US" sz="1100" u="sng">
                <a:solidFill>
                  <a:schemeClr val="hlink"/>
                </a:solidFill>
                <a:hlinkClick r:id="rId2"/>
              </a:rPr>
              <a:t>Elastic Block Store</a:t>
            </a:r>
            <a:r>
              <a:rPr lang="en-US" sz="1100">
                <a:solidFill>
                  <a:schemeClr val="dk1"/>
                </a:solidFill>
              </a:rPr>
              <a:t>.</a:t>
            </a:r>
            <a:endParaRPr sz="1100">
              <a:solidFill>
                <a:schemeClr val="dk1"/>
              </a:solidFill>
            </a:endParaRPr>
          </a:p>
          <a:p>
            <a:pPr indent="0" lvl="0" marL="0" rtl="0" algn="l">
              <a:spcBef>
                <a:spcPts val="0"/>
              </a:spcBef>
              <a:spcAft>
                <a:spcPts val="0"/>
              </a:spcAft>
              <a:buNone/>
            </a:pPr>
            <a:r>
              <a:rPr lang="en-US" sz="1100">
                <a:solidFill>
                  <a:schemeClr val="dk1"/>
                </a:solidFill>
              </a:rPr>
              <a:t>. </a:t>
            </a:r>
            <a:endParaRPr/>
          </a:p>
          <a:p>
            <a:pPr indent="-101600" lvl="0" marL="171450" rtl="0" algn="l">
              <a:spcBef>
                <a:spcPts val="0"/>
              </a:spcBef>
              <a:spcAft>
                <a:spcPts val="0"/>
              </a:spcAft>
              <a:buClr>
                <a:schemeClr val="dk1"/>
              </a:buClr>
              <a:buSzPts val="1100"/>
              <a:buFont typeface="Arial"/>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Now, take a moment to watch the </a:t>
            </a:r>
            <a:r>
              <a:rPr lang="en-US" sz="1100" u="sng">
                <a:solidFill>
                  <a:schemeClr val="hlink"/>
                </a:solidFill>
                <a:latin typeface="Arial"/>
                <a:ea typeface="Arial"/>
                <a:cs typeface="Arial"/>
                <a:sym typeface="Arial"/>
                <a:hlinkClick r:id="rId2"/>
              </a:rPr>
              <a:t>Elastic Block Store demo</a:t>
            </a:r>
            <a:r>
              <a:rPr lang="en-US" sz="1100"/>
              <a:t>. The recording runs a little over 5 minutes, and it reinforces many of the concepts that were discussed in this section of the module.</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 demonstration shows how to configure the following resources by using the AWS Management Console. The demonstration shows how to:</a:t>
            </a:r>
            <a:endParaRPr/>
          </a:p>
          <a:p>
            <a:pPr indent="0" lvl="0" marL="0" rtl="0" algn="l">
              <a:spcBef>
                <a:spcPts val="0"/>
              </a:spcBef>
              <a:spcAft>
                <a:spcPts val="0"/>
              </a:spcAft>
              <a:buNone/>
            </a:pPr>
            <a:r>
              <a:t/>
            </a:r>
            <a:endParaRPr sz="1100"/>
          </a:p>
          <a:p>
            <a:pPr indent="-171450" lvl="0" marL="171450" rtl="0" algn="l">
              <a:spcBef>
                <a:spcPts val="0"/>
              </a:spcBef>
              <a:spcAft>
                <a:spcPts val="0"/>
              </a:spcAft>
              <a:buClr>
                <a:schemeClr val="dk1"/>
              </a:buClr>
              <a:buSzPts val="1100"/>
              <a:buFont typeface="Arial"/>
              <a:buChar char="•"/>
            </a:pPr>
            <a:r>
              <a:rPr lang="en-US" sz="1100"/>
              <a:t>Create an Amazon General Purpose (SSD) EBS volume</a:t>
            </a:r>
            <a:endParaRPr/>
          </a:p>
          <a:p>
            <a:pPr indent="-171450" lvl="0" marL="171450" rtl="0" algn="l">
              <a:spcBef>
                <a:spcPts val="0"/>
              </a:spcBef>
              <a:spcAft>
                <a:spcPts val="0"/>
              </a:spcAft>
              <a:buClr>
                <a:schemeClr val="dk1"/>
              </a:buClr>
              <a:buSzPts val="1100"/>
              <a:buFont typeface="Arial"/>
              <a:buChar char="•"/>
            </a:pPr>
            <a:r>
              <a:rPr lang="en-US" sz="1100"/>
              <a:t>Attach the EBS volume to an EC2 instance</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US" sz="1100"/>
              <a:t>The demonstration also shows how to interact with the EBS volume using the Amazon Command Line Interface and how to mount the EBS volume to the EC2 instance.</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You will now work on Lab 4: Working with Amazon EBS.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This lab is designed to show you how to  create an Amazon EBS volume. After you create the volume, you will attach the volume to an Amazon EC2 instance, configure the instance to use a virtual disk, create a snapshot and then restore from the snapshot.</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After completing this lab, you should be able to:</a:t>
            </a:r>
            <a:endParaRPr/>
          </a:p>
          <a:p>
            <a:pPr indent="-171450" lvl="0" marL="171450" rtl="0" algn="l">
              <a:spcBef>
                <a:spcPts val="0"/>
              </a:spcBef>
              <a:spcAft>
                <a:spcPts val="0"/>
              </a:spcAft>
              <a:buClr>
                <a:schemeClr val="dk1"/>
              </a:buClr>
              <a:buSzPts val="1100"/>
              <a:buFont typeface="Arial"/>
              <a:buChar char="•"/>
            </a:pPr>
            <a:r>
              <a:rPr lang="en-US" sz="1100"/>
              <a:t>Create an Amazon EBS volume</a:t>
            </a:r>
            <a:endParaRPr/>
          </a:p>
          <a:p>
            <a:pPr indent="-171450" lvl="0" marL="171450" rtl="0" algn="l">
              <a:spcBef>
                <a:spcPts val="0"/>
              </a:spcBef>
              <a:spcAft>
                <a:spcPts val="0"/>
              </a:spcAft>
              <a:buClr>
                <a:schemeClr val="dk1"/>
              </a:buClr>
              <a:buSzPts val="1100"/>
              <a:buFont typeface="Arial"/>
              <a:buChar char="•"/>
            </a:pPr>
            <a:r>
              <a:rPr lang="en-US" sz="1100"/>
              <a:t>Attach that volume to an instance</a:t>
            </a:r>
            <a:endParaRPr/>
          </a:p>
          <a:p>
            <a:pPr indent="-171450" lvl="0" marL="171450" rtl="0" algn="l">
              <a:spcBef>
                <a:spcPts val="0"/>
              </a:spcBef>
              <a:spcAft>
                <a:spcPts val="0"/>
              </a:spcAft>
              <a:buClr>
                <a:schemeClr val="dk1"/>
              </a:buClr>
              <a:buSzPts val="1100"/>
              <a:buFont typeface="Arial"/>
              <a:buChar char="•"/>
            </a:pPr>
            <a:r>
              <a:rPr lang="en-US" sz="1100"/>
              <a:t>Configure the instance to use the virtual disk</a:t>
            </a:r>
            <a:endParaRPr/>
          </a:p>
          <a:p>
            <a:pPr indent="-171450" lvl="0" marL="171450" rtl="0" algn="l">
              <a:spcBef>
                <a:spcPts val="0"/>
              </a:spcBef>
              <a:spcAft>
                <a:spcPts val="0"/>
              </a:spcAft>
              <a:buClr>
                <a:schemeClr val="dk1"/>
              </a:buClr>
              <a:buSzPts val="1100"/>
              <a:buFont typeface="Arial"/>
              <a:buChar char="•"/>
            </a:pPr>
            <a:r>
              <a:rPr lang="en-US" sz="1100"/>
              <a:t>Create an Amazon EBS snapshot</a:t>
            </a:r>
            <a:endParaRPr/>
          </a:p>
          <a:p>
            <a:pPr indent="-171450" lvl="0" marL="171450" rtl="0" algn="l">
              <a:spcBef>
                <a:spcPts val="0"/>
              </a:spcBef>
              <a:spcAft>
                <a:spcPts val="0"/>
              </a:spcAft>
              <a:buClr>
                <a:schemeClr val="dk1"/>
              </a:buClr>
              <a:buSzPts val="1100"/>
              <a:buFont typeface="Arial"/>
              <a:buChar char="•"/>
            </a:pPr>
            <a:r>
              <a:rPr lang="en-US" sz="1100"/>
              <a:t>Restore the snapshot</a:t>
            </a:r>
            <a:endParaRPr/>
          </a:p>
          <a:p>
            <a:pPr indent="-101600" lvl="0" marL="171450" rtl="0" algn="l">
              <a:spcBef>
                <a:spcPts val="0"/>
              </a:spcBef>
              <a:spcAft>
                <a:spcPts val="0"/>
              </a:spcAft>
              <a:buClr>
                <a:schemeClr val="dk1"/>
              </a:buClr>
              <a:buSzPts val="1100"/>
              <a:buFont typeface="Arial"/>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t>In this lab, you:</a:t>
            </a:r>
            <a:endParaRPr sz="1100"/>
          </a:p>
          <a:p>
            <a:pPr indent="-171450" lvl="0" marL="171450" rtl="0" algn="l">
              <a:spcBef>
                <a:spcPts val="0"/>
              </a:spcBef>
              <a:spcAft>
                <a:spcPts val="0"/>
              </a:spcAft>
              <a:buClr>
                <a:schemeClr val="dk1"/>
              </a:buClr>
              <a:buSzPts val="1100"/>
              <a:buFont typeface="Arial"/>
              <a:buChar char="•"/>
            </a:pPr>
            <a:r>
              <a:rPr lang="en-US" sz="1100"/>
              <a:t>Created an Amazon EBS volume</a:t>
            </a:r>
            <a:endParaRPr/>
          </a:p>
          <a:p>
            <a:pPr indent="-171450" lvl="0" marL="171450" rtl="0" algn="l">
              <a:spcBef>
                <a:spcPts val="0"/>
              </a:spcBef>
              <a:spcAft>
                <a:spcPts val="0"/>
              </a:spcAft>
              <a:buClr>
                <a:schemeClr val="dk1"/>
              </a:buClr>
              <a:buSzPts val="1100"/>
              <a:buFont typeface="Arial"/>
              <a:buChar char="•"/>
            </a:pPr>
            <a:r>
              <a:rPr lang="en-US" sz="1100"/>
              <a:t>Attached that volume to an instance</a:t>
            </a:r>
            <a:endParaRPr/>
          </a:p>
          <a:p>
            <a:pPr indent="-171450" lvl="0" marL="171450" rtl="0" algn="l">
              <a:spcBef>
                <a:spcPts val="0"/>
              </a:spcBef>
              <a:spcAft>
                <a:spcPts val="0"/>
              </a:spcAft>
              <a:buClr>
                <a:schemeClr val="dk1"/>
              </a:buClr>
              <a:buSzPts val="1100"/>
              <a:buFont typeface="Arial"/>
              <a:buChar char="•"/>
            </a:pPr>
            <a:r>
              <a:rPr lang="en-US" sz="1100"/>
              <a:t>Configured the instance to use the virtual disk</a:t>
            </a:r>
            <a:endParaRPr/>
          </a:p>
          <a:p>
            <a:pPr indent="-171450" lvl="0" marL="171450" rtl="0" algn="l">
              <a:spcBef>
                <a:spcPts val="0"/>
              </a:spcBef>
              <a:spcAft>
                <a:spcPts val="0"/>
              </a:spcAft>
              <a:buClr>
                <a:schemeClr val="dk1"/>
              </a:buClr>
              <a:buSzPts val="1100"/>
              <a:buFont typeface="Arial"/>
              <a:buChar char="•"/>
            </a:pPr>
            <a:r>
              <a:rPr lang="en-US" sz="1100"/>
              <a:t>Created an Amazon EBS snapshot</a:t>
            </a:r>
            <a:endParaRPr/>
          </a:p>
          <a:p>
            <a:pPr indent="-171450" lvl="0" marL="171450" rtl="0" algn="l">
              <a:spcBef>
                <a:spcPts val="0"/>
              </a:spcBef>
              <a:spcAft>
                <a:spcPts val="0"/>
              </a:spcAft>
              <a:buClr>
                <a:schemeClr val="dk1"/>
              </a:buClr>
              <a:buSzPts val="1100"/>
              <a:buFont typeface="Arial"/>
              <a:buChar char="•"/>
            </a:pPr>
            <a:r>
              <a:rPr lang="en-US" sz="1100"/>
              <a:t>Restored the snapshot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It is now time to start the lab.</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2:notes"/>
          <p:cNvSpPr txBox="1"/>
          <p:nvPr>
            <p:ph idx="1" type="body"/>
          </p:nvPr>
        </p:nvSpPr>
        <p:spPr>
          <a:xfrm>
            <a:off x="685800" y="4400549"/>
            <a:ext cx="5486400" cy="42846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Cloud storage is typically more reliable, scalable, and secure than traditional on-premises storage systems. Cloud storage is a critical component of cloud computing because it holds the information that applications use. Big data analytics, data warehouses, the Internet of Things (IoT), databases, and backup and archive applications all rely on some form of data storage architecture.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This module addresses the following topics: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Amazon Elastic Block Store (Amazon EBS)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Amazon Simple Storage Service (Amazon S3)</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Amazon Elastic File System (Amazon EFS)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Amazon Simple Storage Service Glacier</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This module includes four recorded demonstrations that show you how to use the AWS Management Console to create storage solutions.</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This module includes a hands-on lab where you create an Amazon EBS volume, and then attach it to an </a:t>
            </a:r>
            <a:r>
              <a:rPr b="0" i="0" lang="en-US" sz="1100" u="none" strike="noStrike">
                <a:solidFill>
                  <a:schemeClr val="dk1"/>
                </a:solidFill>
                <a:latin typeface="Calibri"/>
                <a:ea typeface="Calibri"/>
                <a:cs typeface="Calibri"/>
                <a:sym typeface="Calibri"/>
              </a:rPr>
              <a:t>Amazon Elastic Compute Cloud</a:t>
            </a:r>
            <a:r>
              <a:rPr lang="en-US" sz="1100">
                <a:solidFill>
                  <a:schemeClr val="dk1"/>
                </a:solidFill>
                <a:latin typeface="Calibri"/>
                <a:ea typeface="Calibri"/>
                <a:cs typeface="Calibri"/>
                <a:sym typeface="Calibri"/>
              </a:rPr>
              <a:t> (Amazon EC2) instance. You also create a snapshot of your volume and then use the snapshot to create a new volume.</a:t>
            </a:r>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This module includes an activity that challenges you to determine the best storage solution for a business case.</a:t>
            </a:r>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Finally, you are asked to complete a knowledge check that tests your understanding of the key concepts in this module.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 this lab, you:</a:t>
            </a:r>
            <a:endParaRPr/>
          </a:p>
          <a:p>
            <a:pPr indent="-171450" lvl="0" marL="171450" rtl="0" algn="l">
              <a:spcBef>
                <a:spcPts val="0"/>
              </a:spcBef>
              <a:spcAft>
                <a:spcPts val="0"/>
              </a:spcAft>
              <a:buClr>
                <a:schemeClr val="dk1"/>
              </a:buClr>
              <a:buSzPts val="1100"/>
              <a:buFont typeface="Arial"/>
              <a:buChar char="•"/>
            </a:pPr>
            <a:r>
              <a:rPr lang="en-US" sz="1100"/>
              <a:t>Created an Amazon EBS volume</a:t>
            </a:r>
            <a:endParaRPr/>
          </a:p>
          <a:p>
            <a:pPr indent="-171450" lvl="0" marL="171450" rtl="0" algn="l">
              <a:spcBef>
                <a:spcPts val="0"/>
              </a:spcBef>
              <a:spcAft>
                <a:spcPts val="0"/>
              </a:spcAft>
              <a:buClr>
                <a:schemeClr val="dk1"/>
              </a:buClr>
              <a:buSzPts val="1100"/>
              <a:buFont typeface="Arial"/>
              <a:buChar char="•"/>
            </a:pPr>
            <a:r>
              <a:rPr lang="en-US" sz="1100"/>
              <a:t>Attached the volume to an instance</a:t>
            </a:r>
            <a:endParaRPr/>
          </a:p>
          <a:p>
            <a:pPr indent="-171450" lvl="0" marL="171450" rtl="0" algn="l">
              <a:spcBef>
                <a:spcPts val="0"/>
              </a:spcBef>
              <a:spcAft>
                <a:spcPts val="0"/>
              </a:spcAft>
              <a:buClr>
                <a:schemeClr val="dk1"/>
              </a:buClr>
              <a:buSzPts val="1100"/>
              <a:buFont typeface="Arial"/>
              <a:buChar char="•"/>
            </a:pPr>
            <a:r>
              <a:rPr lang="en-US" sz="1100"/>
              <a:t>Configured the instance to use the virtual disk</a:t>
            </a:r>
            <a:endParaRPr/>
          </a:p>
          <a:p>
            <a:pPr indent="-171450" lvl="0" marL="171450" rtl="0" algn="l">
              <a:spcBef>
                <a:spcPts val="0"/>
              </a:spcBef>
              <a:spcAft>
                <a:spcPts val="0"/>
              </a:spcAft>
              <a:buClr>
                <a:schemeClr val="dk1"/>
              </a:buClr>
              <a:buSzPts val="1100"/>
              <a:buFont typeface="Arial"/>
              <a:buChar char="•"/>
            </a:pPr>
            <a:r>
              <a:rPr lang="en-US" sz="1100"/>
              <a:t>Created an Amazon EBS snapshot</a:t>
            </a:r>
            <a:endParaRPr/>
          </a:p>
          <a:p>
            <a:pPr indent="-171450" lvl="0" marL="171450" rtl="0" algn="l">
              <a:spcBef>
                <a:spcPts val="0"/>
              </a:spcBef>
              <a:spcAft>
                <a:spcPts val="0"/>
              </a:spcAft>
              <a:buClr>
                <a:schemeClr val="dk1"/>
              </a:buClr>
              <a:buSzPts val="1100"/>
              <a:buFont typeface="Arial"/>
              <a:buChar char="•"/>
            </a:pPr>
            <a:r>
              <a:rPr lang="en-US" sz="1100"/>
              <a:t>Restored the snapshot</a:t>
            </a:r>
            <a:endParaRPr/>
          </a:p>
          <a:p>
            <a:pPr indent="-101600" lvl="0" marL="17145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Introduce Section 3: Amazon Simple Storage Service.</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Companies need the ability to simply and securely collect, store, and analyze their data on a massive scale. Amazon S3 is object storage that is built to store and retrieve any amount of data from anywhere: websites and mobile apps, corporate applications, and data from Internet of Things (IoT) sensors or devices.</a:t>
            </a:r>
            <a:endParaRPr/>
          </a:p>
          <a:p>
            <a:pPr indent="0" lvl="0" marL="0" rtl="0" algn="l">
              <a:spcBef>
                <a:spcPts val="0"/>
              </a:spcBef>
              <a:spcAft>
                <a:spcPts val="0"/>
              </a:spcAft>
              <a:buNone/>
            </a:pPr>
            <a:r>
              <a:t/>
            </a:r>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Amazon S3 is object-level storage, which means that if you want to change a part of a file, you must make the change and then re-upload the entire modified file. </a:t>
            </a:r>
            <a:r>
              <a:rPr b="0" i="0" lang="en-US" sz="1100">
                <a:solidFill>
                  <a:schemeClr val="dk1"/>
                </a:solidFill>
                <a:latin typeface="Calibri"/>
                <a:ea typeface="Calibri"/>
                <a:cs typeface="Calibri"/>
                <a:sym typeface="Calibri"/>
              </a:rPr>
              <a:t>Amazon S3 stores data as objects within resources that are called </a:t>
            </a:r>
            <a:r>
              <a:rPr b="1" i="0" lang="en-US" sz="1100">
                <a:solidFill>
                  <a:schemeClr val="dk1"/>
                </a:solidFill>
                <a:latin typeface="Calibri"/>
                <a:ea typeface="Calibri"/>
                <a:cs typeface="Calibri"/>
                <a:sym typeface="Calibri"/>
              </a:rPr>
              <a:t>buckets</a:t>
            </a:r>
            <a:r>
              <a:rPr b="0" i="0"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You will now learn more about Amazon S3.</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a:solidFill>
                  <a:schemeClr val="dk1"/>
                </a:solidFill>
                <a:latin typeface="Calibri"/>
                <a:ea typeface="Calibri"/>
                <a:cs typeface="Calibri"/>
                <a:sym typeface="Calibri"/>
              </a:rPr>
              <a:t>Amazon S3 is a managed cloud storage solution that is designed to scale seamlessly and provide 11 9s of durability. You can store virtually as many objects as you want in a bucket, and you can write, read, and delete objects in your bucket. Bucket names are universal and must be unique across all existing bucket names in Amazon S3. Objects can be up to 5 TB in size. By default, data in Amazon S3 is stored redundantly across multiple facilities and multiple devices in each facility.</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The data that you store in Amazon S3 is not associated with any particular server, and you do not need manage any infrastructure yourself. You can put as many objects into Amazon S3 as you want. Amazon S3 holds trillions of objects and regularly peaks at millions of requests per second.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Objects can be almost any data file, such as images, videos, or server logs. Because Amazon S3 supports objects as large as several terabytes in size, you can even store database snapshots as objects. Amazon S3 also provides low-latency access to the data over the internet by </a:t>
            </a:r>
            <a:r>
              <a:rPr b="0" i="0" lang="en-US" sz="1100" u="none" strike="noStrike">
                <a:solidFill>
                  <a:schemeClr val="dk1"/>
                </a:solidFill>
                <a:latin typeface="Calibri"/>
                <a:ea typeface="Calibri"/>
                <a:cs typeface="Calibri"/>
                <a:sym typeface="Calibri"/>
              </a:rPr>
              <a:t>Hypertext Transfer Protocol (</a:t>
            </a:r>
            <a:r>
              <a:rPr b="0" i="0" lang="en-US" sz="1100">
                <a:solidFill>
                  <a:schemeClr val="dk1"/>
                </a:solidFill>
                <a:latin typeface="Calibri"/>
                <a:ea typeface="Calibri"/>
                <a:cs typeface="Calibri"/>
                <a:sym typeface="Calibri"/>
              </a:rPr>
              <a:t>HTTP) or </a:t>
            </a:r>
            <a:r>
              <a:rPr b="0" i="0" lang="en-US" sz="1100" u="none" strike="noStrike">
                <a:solidFill>
                  <a:schemeClr val="dk1"/>
                </a:solidFill>
                <a:latin typeface="Calibri"/>
                <a:ea typeface="Calibri"/>
                <a:cs typeface="Calibri"/>
                <a:sym typeface="Calibri"/>
              </a:rPr>
              <a:t>Secure HTTP (</a:t>
            </a:r>
            <a:r>
              <a:rPr b="0" i="0" lang="en-US" sz="1100">
                <a:solidFill>
                  <a:schemeClr val="dk1"/>
                </a:solidFill>
                <a:latin typeface="Calibri"/>
                <a:ea typeface="Calibri"/>
                <a:cs typeface="Calibri"/>
                <a:sym typeface="Calibri"/>
              </a:rPr>
              <a:t>HTTPS), so you can retrieve data anytime from anywhere. You can also access Amazon S3 privately through a virtual private cloud (VPC) endpoint. You get fine-grained control over who can access your data by using AWS Identity and Access Management (IAM) policies, Amazon S3 bucket policies, and even per-object access control lists.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By default, none of your data is shared publicly. You can also encrypt your data in transit and choose to enable server-side encryption on your objects. </a:t>
            </a:r>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You can access Amazon S3 through the web-based AWS Management Console; programmatically through the API and SDKs; or with third-party solutions, which use the API or the SDKs.</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Amazon S3 includes event notifications that enable you to set up automatic notifications when certain events occur, such as when an object is uploaded to a bucket or deleted from a specific bucket. Those notifications can be sent to you, or they can be used to trigger other processes, such as AWS Lambda functions.</a:t>
            </a:r>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With storage class analysis, you can analyze storage access patterns and transition the right data to the right storage class. The Amazon S3 Analytics feature automatically identifies the optimal lifecycle policy to transition less frequently accessed storage to Amazon S3 Standard – Infrequent Access (Amazon S3 Standard-IA). You can configure a storage class analysis policy to monitor an entire bucket, a prefix, or an object tag. </a:t>
            </a:r>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When an infrequent access pattern is observed, you can easily create a new lifecycle age policy that is based on the results. Storage class analysis also provides daily visualizations of your storage usage in the AWS Management Console. You can export them to an Amazon S3 bucket to analyze by using the business intelligence (BI) tools of your choice, such as Amazon QuickSight.</a:t>
            </a:r>
            <a:endParaRPr/>
          </a:p>
          <a:p>
            <a:pPr indent="0" lvl="0" marL="0" rtl="0" algn="l">
              <a:spcBef>
                <a:spcPts val="0"/>
              </a:spcBef>
              <a:spcAft>
                <a:spcPts val="0"/>
              </a:spcAft>
              <a:buNone/>
            </a:pPr>
            <a:r>
              <a:t/>
            </a:r>
            <a:endParaRPr sz="16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24:notes"/>
          <p:cNvSpPr txBox="1"/>
          <p:nvPr>
            <p:ph idx="1" type="body"/>
          </p:nvPr>
        </p:nvSpPr>
        <p:spPr>
          <a:xfrm>
            <a:off x="685800" y="4343400"/>
            <a:ext cx="5486400" cy="34159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Amazon S3 offers a range of object-level storage classes that are designed for different use cases. These classes include:</a:t>
            </a:r>
            <a:endParaRPr/>
          </a:p>
          <a:p>
            <a:pPr indent="0" lvl="0" marL="0" rtl="0" algn="l">
              <a:spcBef>
                <a:spcPts val="0"/>
              </a:spcBef>
              <a:spcAft>
                <a:spcPts val="0"/>
              </a:spcAft>
              <a:buNone/>
            </a:pPr>
            <a:r>
              <a:t/>
            </a:r>
            <a:endParaRPr b="0" i="0" sz="1100">
              <a:solidFill>
                <a:schemeClr val="dk1"/>
              </a:solidFill>
            </a:endParaRPr>
          </a:p>
          <a:p>
            <a:pPr indent="-171450" lvl="0" marL="171450" rtl="0" algn="l">
              <a:spcBef>
                <a:spcPts val="0"/>
              </a:spcBef>
              <a:spcAft>
                <a:spcPts val="0"/>
              </a:spcAft>
              <a:buClr>
                <a:schemeClr val="dk1"/>
              </a:buClr>
              <a:buSzPts val="1100"/>
              <a:buFont typeface="Arial"/>
              <a:buChar char="•"/>
            </a:pPr>
            <a:r>
              <a:rPr b="1" i="0" lang="en-US" sz="1100">
                <a:solidFill>
                  <a:schemeClr val="dk1"/>
                </a:solidFill>
              </a:rPr>
              <a:t>Amazon S3 Standard</a:t>
            </a:r>
            <a:r>
              <a:rPr b="0" i="0" lang="en-US" sz="1100">
                <a:solidFill>
                  <a:schemeClr val="dk1"/>
                </a:solidFill>
              </a:rPr>
              <a:t> – </a:t>
            </a:r>
            <a:r>
              <a:rPr lang="en-US" sz="1100"/>
              <a:t>Amazon S3 Standard is designed for high durability, availability, and performance object storage for frequently accessed data. Because it delivers low latency and high throughput, Amazon S3 Standard is appropriate for a variety of use cases, including cloud applications, dynamic websites, content distribution, mobile and gaming applications, and big data analytics.</a:t>
            </a:r>
            <a:endParaRPr/>
          </a:p>
          <a:p>
            <a:pPr indent="-101600" lvl="0" marL="171450" rtl="0" algn="l">
              <a:spcBef>
                <a:spcPts val="0"/>
              </a:spcBef>
              <a:spcAft>
                <a:spcPts val="0"/>
              </a:spcAft>
              <a:buClr>
                <a:schemeClr val="dk1"/>
              </a:buClr>
              <a:buSzPts val="1100"/>
              <a:buFont typeface="Arial"/>
              <a:buNone/>
            </a:pPr>
            <a:r>
              <a:t/>
            </a:r>
            <a:endParaRPr sz="1100"/>
          </a:p>
          <a:p>
            <a:pPr indent="-171450" lvl="0" marL="171450" rtl="0" algn="l">
              <a:spcBef>
                <a:spcPts val="0"/>
              </a:spcBef>
              <a:spcAft>
                <a:spcPts val="0"/>
              </a:spcAft>
              <a:buClr>
                <a:schemeClr val="dk1"/>
              </a:buClr>
              <a:buSzPts val="1100"/>
              <a:buFont typeface="Arial"/>
              <a:buChar char="•"/>
            </a:pPr>
            <a:r>
              <a:rPr b="1" i="0" lang="en-US" sz="1100">
                <a:solidFill>
                  <a:schemeClr val="dk1"/>
                </a:solidFill>
              </a:rPr>
              <a:t>Amazon S3 Intelligent-Tiering</a:t>
            </a:r>
            <a:r>
              <a:rPr b="0" i="0" lang="en-US" sz="1100">
                <a:solidFill>
                  <a:schemeClr val="dk1"/>
                </a:solidFill>
              </a:rPr>
              <a:t> – </a:t>
            </a:r>
            <a:r>
              <a:rPr lang="en-US" sz="1100"/>
              <a:t>The Amazon S3 Intelligent-Tiering storage class is designed to optimize costs by automatically moving data to the most cost-effective access tier, without performance impact or operational overhead. For a small monthly monitoring and automation fee per object, Amazon S3 monitors access patterns of the objects in Amazon S3 Intelligent-Tiering, and moves the objects that have not been accessed for 30 consecutive days to the infrequent access tier. If an object in the infrequent access tier is accessed, it is automatically moved back to the frequent access tier. There are no retrieval fees when you use the Amazon S3 Intelligent-Tiering storage class, and no additional fees when objects are moved between access tiers. It works well for long-lived data with access patterns that are unknown or unpredictable.</a:t>
            </a:r>
            <a:endParaRPr/>
          </a:p>
          <a:p>
            <a:pPr indent="-101600" lvl="0" marL="171450" rtl="0" algn="l">
              <a:spcBef>
                <a:spcPts val="0"/>
              </a:spcBef>
              <a:spcAft>
                <a:spcPts val="0"/>
              </a:spcAft>
              <a:buClr>
                <a:schemeClr val="dk1"/>
              </a:buClr>
              <a:buSzPts val="1100"/>
              <a:buFont typeface="Arial"/>
              <a:buNone/>
            </a:pPr>
            <a:r>
              <a:t/>
            </a:r>
            <a:endParaRPr b="1" i="0" sz="1100">
              <a:solidFill>
                <a:schemeClr val="dk1"/>
              </a:solidFill>
            </a:endParaRPr>
          </a:p>
          <a:p>
            <a:pPr indent="-171450" lvl="0" marL="171450" rtl="0" algn="l">
              <a:spcBef>
                <a:spcPts val="0"/>
              </a:spcBef>
              <a:spcAft>
                <a:spcPts val="0"/>
              </a:spcAft>
              <a:buClr>
                <a:schemeClr val="dk1"/>
              </a:buClr>
              <a:buSzPts val="1100"/>
              <a:buFont typeface="Arial"/>
              <a:buChar char="•"/>
            </a:pPr>
            <a:r>
              <a:rPr b="1" i="0" lang="en-US" sz="1100">
                <a:solidFill>
                  <a:schemeClr val="dk1"/>
                </a:solidFill>
              </a:rPr>
              <a:t>Amazon S3 Standard-Infrequent Access (Amazon S3 Standard-IA)</a:t>
            </a:r>
            <a:r>
              <a:rPr b="0" i="0" lang="en-US" sz="1100">
                <a:solidFill>
                  <a:schemeClr val="dk1"/>
                </a:solidFill>
              </a:rPr>
              <a:t> – The </a:t>
            </a:r>
            <a:r>
              <a:rPr lang="en-US" sz="1100"/>
              <a:t>Amazon S3 Standard-IA storage class is used for data that is accessed less frequently, but requires rapid access when needed. Amazon S3 Standard-IA is designed to provide the high durability, high throughput, and low latency of Amazon S3 Standard, with a low per-GB storage price and per-GB retrieval fee. This combination of low cost and high performance makes Amazon S3 Standard-IA good for long-term storage and backups, and as a data store for disaster recovery files. </a:t>
            </a:r>
            <a:endParaRPr b="0" i="0" sz="1100">
              <a:solidFill>
                <a:schemeClr val="dk1"/>
              </a:solidFill>
            </a:endParaRPr>
          </a:p>
          <a:p>
            <a:pPr indent="0" lvl="0" marL="0" rtl="0" algn="l">
              <a:spcBef>
                <a:spcPts val="0"/>
              </a:spcBef>
              <a:spcAft>
                <a:spcPts val="0"/>
              </a:spcAft>
              <a:buClr>
                <a:schemeClr val="dk1"/>
              </a:buClr>
              <a:buSzPts val="1100"/>
              <a:buFont typeface="Arial"/>
              <a:buNone/>
            </a:pPr>
            <a:r>
              <a:t/>
            </a:r>
            <a:endParaRPr b="0" i="0" sz="1100">
              <a:solidFill>
                <a:schemeClr val="dk1"/>
              </a:solidFill>
            </a:endParaRPr>
          </a:p>
          <a:p>
            <a:pPr indent="-171450" lvl="0" marL="171450" rtl="0" algn="l">
              <a:spcBef>
                <a:spcPts val="0"/>
              </a:spcBef>
              <a:spcAft>
                <a:spcPts val="0"/>
              </a:spcAft>
              <a:buClr>
                <a:schemeClr val="dk1"/>
              </a:buClr>
              <a:buSzPts val="1100"/>
              <a:buFont typeface="Arial"/>
              <a:buChar char="•"/>
            </a:pPr>
            <a:r>
              <a:rPr b="1" i="0" lang="en-US" sz="1100">
                <a:solidFill>
                  <a:schemeClr val="dk1"/>
                </a:solidFill>
              </a:rPr>
              <a:t>Amazon S3 One Zone-Infrequent Access (Amazon S3 One Zone-IA)</a:t>
            </a:r>
            <a:r>
              <a:rPr b="0" i="0" lang="en-US" sz="1100">
                <a:solidFill>
                  <a:schemeClr val="dk1"/>
                </a:solidFill>
              </a:rPr>
              <a:t> – </a:t>
            </a:r>
            <a:r>
              <a:rPr lang="en-US" sz="1100"/>
              <a:t>Amazon S3 One Zone-IA is for data that is accessed less frequently, but requires rapid access when needed. Unlike other Amazon S3 storage classes, which store data in a minimum of three Availability Zones, Amazon S3 One Zone-IA stores data in a single Availability Zone and it costs less than Amazon S3 Standard-IA. Amazon S3 One Zone-IA works well for customers who want a lower-cost option for infrequently accessed data, but do not require the availability and resilience of Amazon S3 Standard or Amazon S3 Standard-IA. It is a good choice for storing secondary backup copies of on-premises data or easily re-creatable data. You can also use it as cost-effective storage for data that is replicated from another AWS Region by using Amazon S3 Cross-Region Replication.</a:t>
            </a:r>
            <a:endParaRPr/>
          </a:p>
          <a:p>
            <a:pPr indent="-101600" lvl="0" marL="171450" rtl="0" algn="l">
              <a:spcBef>
                <a:spcPts val="0"/>
              </a:spcBef>
              <a:spcAft>
                <a:spcPts val="0"/>
              </a:spcAft>
              <a:buClr>
                <a:schemeClr val="dk1"/>
              </a:buClr>
              <a:buSzPts val="1100"/>
              <a:buFont typeface="Arial"/>
              <a:buNone/>
            </a:pPr>
            <a:r>
              <a:t/>
            </a:r>
            <a:endParaRPr b="0" i="0" sz="1100">
              <a:solidFill>
                <a:schemeClr val="dk1"/>
              </a:solidFill>
            </a:endParaRPr>
          </a:p>
          <a:p>
            <a:pPr indent="-171450" lvl="0" marL="171450" rtl="0" algn="l">
              <a:spcBef>
                <a:spcPts val="0"/>
              </a:spcBef>
              <a:spcAft>
                <a:spcPts val="0"/>
              </a:spcAft>
              <a:buClr>
                <a:schemeClr val="dk1"/>
              </a:buClr>
              <a:buSzPts val="1100"/>
              <a:buFont typeface="Arial"/>
              <a:buChar char="•"/>
            </a:pPr>
            <a:r>
              <a:rPr b="1" i="0" lang="en-US" sz="1100">
                <a:solidFill>
                  <a:schemeClr val="dk1"/>
                </a:solidFill>
              </a:rPr>
              <a:t>Amazon S3 Glacier</a:t>
            </a:r>
            <a:r>
              <a:rPr b="0" i="0" lang="en-US" sz="1100">
                <a:solidFill>
                  <a:schemeClr val="dk1"/>
                </a:solidFill>
              </a:rPr>
              <a:t> – </a:t>
            </a:r>
            <a:r>
              <a:rPr lang="en-US" sz="1100"/>
              <a:t>Amazon S3 Glacier is a secure, durable, and low-cost storage class for data archiving. You can reliably store any amount of data at costs that are competitive with—or cheaper than—on-premises solutions. To keep costs low yet suitable for varying needs, Amazon S3 Glacier provides three retrieval options that range from a few minutes to hours. You can upload objects directly to Amazon S3 Glacier, or use Amazon S3 lifecycle policies to transfer data between any of the Amazon S3 storage classes for active data (Amazon S3 Standard, Amazon S3 Intelligent-Tiering, Amazon S3 Standard-IA, and Amazon S3 One Zone-IA) and Amazon S3 Glacier.</a:t>
            </a:r>
            <a:endParaRPr/>
          </a:p>
          <a:p>
            <a:pPr indent="-101600" lvl="0" marL="171450" rtl="0" algn="l">
              <a:spcBef>
                <a:spcPts val="0"/>
              </a:spcBef>
              <a:spcAft>
                <a:spcPts val="0"/>
              </a:spcAft>
              <a:buClr>
                <a:schemeClr val="dk1"/>
              </a:buClr>
              <a:buSzPts val="1100"/>
              <a:buFont typeface="Arial"/>
              <a:buNone/>
            </a:pPr>
            <a:r>
              <a:t/>
            </a:r>
            <a:endParaRPr sz="1100"/>
          </a:p>
          <a:p>
            <a:pPr indent="-171450" lvl="0" marL="171450" rtl="0" algn="l">
              <a:spcBef>
                <a:spcPts val="0"/>
              </a:spcBef>
              <a:spcAft>
                <a:spcPts val="0"/>
              </a:spcAft>
              <a:buClr>
                <a:schemeClr val="dk1"/>
              </a:buClr>
              <a:buSzPts val="1100"/>
              <a:buFont typeface="Arial"/>
              <a:buChar char="•"/>
            </a:pPr>
            <a:r>
              <a:rPr b="1" lang="en-US" sz="1100">
                <a:solidFill>
                  <a:schemeClr val="dk1"/>
                </a:solidFill>
              </a:rPr>
              <a:t>Amazon S3 Glacier Deep Archive</a:t>
            </a:r>
            <a:r>
              <a:rPr b="0" i="0" lang="en-US" sz="1100">
                <a:solidFill>
                  <a:schemeClr val="dk1"/>
                </a:solidFill>
              </a:rPr>
              <a:t> – </a:t>
            </a:r>
            <a:r>
              <a:rPr lang="en-US" sz="1100"/>
              <a:t>Amazon S3 Glacier Deep Archive is the lowest-cost storage class for Amazon S3. It supports long-term retention and digital preservation for data that might be accessed once or twice in a year. It is designed for customers — particularly customers in highly regulated industries, such as financial services, healthcare, and public sectors — that retain datasets for 7–10 years (or more) to meet regulatory compliance requirements. Amazon S3 Glacier Deep Archive can also be used for backup and disaster recovery use cases. It is a cost-effective and easy-to-manage alternative to magnetic tape systems, whether these tape systems are on-premises libraries or off-premises services. Amazon S3 Glacier Deep Archive complements Amazon S3 Glacier, and it is also designed to provide 11 9s of durability. All objects that are stored in Amazon S3 Glacier Deep Archive are replicated and stored across at least three geographically dispersed Availability Zones, and these objects can be restored within 12 hours.</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US" sz="1100"/>
              <a:t>For more information see, </a:t>
            </a:r>
            <a:r>
              <a:rPr b="0" lang="en-US" sz="1100" u="sng">
                <a:solidFill>
                  <a:schemeClr val="hlink"/>
                </a:solidFill>
                <a:hlinkClick r:id="rId2"/>
              </a:rPr>
              <a:t> </a:t>
            </a:r>
            <a:r>
              <a:rPr lang="en-US" sz="1100" u="sng">
                <a:solidFill>
                  <a:schemeClr val="hlink"/>
                </a:solidFill>
                <a:hlinkClick r:id="rId3"/>
              </a:rPr>
              <a:t>Amazon S3 storage classes</a:t>
            </a:r>
            <a:r>
              <a:rPr lang="en-US" sz="1100"/>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5:notes"/>
          <p:cNvSpPr txBox="1"/>
          <p:nvPr>
            <p:ph idx="1" type="body"/>
          </p:nvPr>
        </p:nvSpPr>
        <p:spPr>
          <a:xfrm>
            <a:off x="685800" y="4400549"/>
            <a:ext cx="5486400" cy="375067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To use Amazon S3 effectively, you must understand a few simple concepts. First, Amazon S3 stores data inside </a:t>
            </a:r>
            <a:r>
              <a:rPr b="1" lang="en-US" sz="1100"/>
              <a:t>buckets</a:t>
            </a:r>
            <a:r>
              <a:rPr lang="en-US" sz="1100"/>
              <a:t>. Buckets are essentially the prefix for a set of files, and must be uniquely named across all of Amazon S3 globally. Buckets are logical containers for objects. You can have one or more buckets in your account. You can control access for each bucket—who can create, delete, and list objects in the bucket. You can also view access logs for the bucket and its objects, and choose the geographical region where Amazon S3 stores the bucket and its contents. </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To upload your data (such as photos, videos, or documents), create a bucket in an AWS Region, and then upload almost any number of objects to the bucket. </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In the example, Amazon S3 was used to create a bucket in the Tokyo Region, which is identified within AWS formally by its Region code: </a:t>
            </a:r>
            <a:r>
              <a:rPr i="1" lang="en-US" sz="1100"/>
              <a:t>ap-northeast-1</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The URL for a bucket is structured like the examples. You can use two different URL styles to refer to buckets.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Amazon S3 refers to files as </a:t>
            </a:r>
            <a:r>
              <a:rPr i="1" lang="en-US" sz="1100"/>
              <a:t>objects</a:t>
            </a:r>
            <a:r>
              <a:rPr lang="en-US" sz="1100"/>
              <a:t>. As soon as you have a bucket, you can store almost any number of objects inside it. An object is composed of data and any metadata that describes that file, including a URL. To store an object in Amazon S3, you upload the file that you want to store to a bucket.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When you upload a file, you can set permissions on the data and any metadata.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In this example, the object </a:t>
            </a:r>
            <a:r>
              <a:rPr i="1" lang="en-US" sz="1100"/>
              <a:t>Preview2.mp4</a:t>
            </a:r>
            <a:r>
              <a:rPr lang="en-US" sz="1100"/>
              <a:t> is stored inside the bucket. The URL for the file includes the object name at the end.</a:t>
            </a:r>
            <a:endParaRPr/>
          </a:p>
        </p:txBody>
      </p:sp>
      <p:sp>
        <p:nvSpPr>
          <p:cNvPr id="482" name="Google Shape;48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When you create a bucket in Amazon S3, it is associated with a specific AWS Region. When you store data in the bucket, it is redundantly stored across multiple AWS facilities within your selected Region.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Amazon S3 is designed to durably store your data, even if there is concurrent data loss in two AWS facilities.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Amazon S3 automatically manages the storage behind your bucket while your data grows. You can get started immediately, and your data storage will grow with your application needs.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Amazon S3 also scales to handle a high volume of requests. You do not need to provision the storage or throughput, and you are billed only for what you use.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You can access Amazon S3 through the console, AWS </a:t>
            </a:r>
            <a:r>
              <a:rPr b="0" i="0" lang="en-US" sz="1100" u="none" strike="noStrike">
                <a:solidFill>
                  <a:schemeClr val="dk1"/>
                </a:solidFill>
                <a:latin typeface="Calibri"/>
                <a:ea typeface="Calibri"/>
                <a:cs typeface="Calibri"/>
                <a:sym typeface="Calibri"/>
              </a:rPr>
              <a:t>Command Line Interface (AWS CLI)</a:t>
            </a:r>
            <a:r>
              <a:rPr lang="en-US" sz="1100">
                <a:solidFill>
                  <a:schemeClr val="dk1"/>
                </a:solidFill>
                <a:latin typeface="Calibri"/>
                <a:ea typeface="Calibri"/>
                <a:cs typeface="Calibri"/>
                <a:sym typeface="Calibri"/>
              </a:rPr>
              <a:t>, or AWS SDK. You can also access the data in your bucket directly by using REST-based endpoints.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The endpoints support HTTP or HTTPS access. To support this type of URL-based access, Amazon S3 bucket names must be globally unique and Domain Name Server (DNS)-compliant.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Also, object keys should use characters that are safe for URLs.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This flexibility to store a virtually unlimited amount of data—and to access that data from anywhere—means that Amazon S3 is suitable for a variety of scenarios. You will now consider some use cases for Amazon S3:</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As a location for any application data, Amazon S3 buckets provide a shared location for storing objects that any instances of your application can access—including applications on Amazon EC2 or even traditional servers. This feature can be useful for user-generated media files, server logs, or other files that your application must store in a common location. Also, because the content can be fetched directly over the internet, you can offload serving that content from your application and enable clients to directly fetch the data from Amazon S3 themselves. </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For static web hosting, Amazon S3 buckets can serve the static contents of your website, including HTML, CSS, JavaScript, and other files. </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The high durability of Amazon S3 makes it a good candidate for storing backups of your data. For greater availability and disaster recovery capability, Amazon S3 can even be configured to support cross-Region replication so that data in an Amazon S3 bucket in one Region can be automatically replicated to another Amazon S3 Region.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The goal of this module is to discover key concepts that relate to storage. You will learn about the different types of storage resources that are available and review the different pricing options so that you can understand how different choices affect your solution cost.</a:t>
            </a:r>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Calibri"/>
              <a:buNone/>
            </a:pPr>
            <a:r>
              <a:rPr lang="en-US" sz="1100"/>
              <a:t>After completing this module, you should be able to:</a:t>
            </a:r>
            <a:endParaRPr/>
          </a:p>
          <a:p>
            <a:pPr indent="-171450" lvl="0" marL="171450" rtl="0" algn="l">
              <a:spcBef>
                <a:spcPts val="0"/>
              </a:spcBef>
              <a:spcAft>
                <a:spcPts val="0"/>
              </a:spcAft>
              <a:buClr>
                <a:schemeClr val="dk1"/>
              </a:buClr>
              <a:buSzPts val="1100"/>
              <a:buFont typeface="Arial"/>
              <a:buChar char="•"/>
            </a:pPr>
            <a:r>
              <a:rPr lang="en-US" sz="1100"/>
              <a:t>Identify the different types of storage</a:t>
            </a:r>
            <a:endParaRPr/>
          </a:p>
          <a:p>
            <a:pPr indent="-171450" lvl="0" marL="171450" rtl="0" algn="l">
              <a:spcBef>
                <a:spcPts val="0"/>
              </a:spcBef>
              <a:spcAft>
                <a:spcPts val="0"/>
              </a:spcAft>
              <a:buClr>
                <a:schemeClr val="dk1"/>
              </a:buClr>
              <a:buSzPts val="1100"/>
              <a:buFont typeface="Arial"/>
              <a:buChar char="•"/>
            </a:pPr>
            <a:r>
              <a:rPr lang="en-US" sz="1100"/>
              <a:t>Explain Amazon S3</a:t>
            </a:r>
            <a:endParaRPr/>
          </a:p>
          <a:p>
            <a:pPr indent="-171450" lvl="0" marL="171450" rtl="0" algn="l">
              <a:spcBef>
                <a:spcPts val="0"/>
              </a:spcBef>
              <a:spcAft>
                <a:spcPts val="0"/>
              </a:spcAft>
              <a:buClr>
                <a:schemeClr val="dk1"/>
              </a:buClr>
              <a:buSzPts val="1100"/>
              <a:buFont typeface="Arial"/>
              <a:buChar char="•"/>
            </a:pPr>
            <a:r>
              <a:rPr lang="en-US" sz="1100"/>
              <a:t>Identify the functionality in Amazon S3</a:t>
            </a:r>
            <a:endParaRPr/>
          </a:p>
          <a:p>
            <a:pPr indent="-171450" lvl="0" marL="171450" rtl="0" algn="l">
              <a:spcBef>
                <a:spcPts val="0"/>
              </a:spcBef>
              <a:spcAft>
                <a:spcPts val="0"/>
              </a:spcAft>
              <a:buClr>
                <a:schemeClr val="dk1"/>
              </a:buClr>
              <a:buSzPts val="1100"/>
              <a:buFont typeface="Arial"/>
              <a:buChar char="•"/>
            </a:pPr>
            <a:r>
              <a:rPr lang="en-US" sz="1100"/>
              <a:t>Explain Amazon EBS</a:t>
            </a:r>
            <a:endParaRPr/>
          </a:p>
          <a:p>
            <a:pPr indent="-171450" lvl="0" marL="171450" rtl="0" algn="l">
              <a:spcBef>
                <a:spcPts val="0"/>
              </a:spcBef>
              <a:spcAft>
                <a:spcPts val="0"/>
              </a:spcAft>
              <a:buClr>
                <a:schemeClr val="dk1"/>
              </a:buClr>
              <a:buSzPts val="1100"/>
              <a:buFont typeface="Arial"/>
              <a:buChar char="•"/>
            </a:pPr>
            <a:r>
              <a:rPr lang="en-US" sz="1100"/>
              <a:t>Identify the functionality in Amazon EBS</a:t>
            </a:r>
            <a:endParaRPr/>
          </a:p>
          <a:p>
            <a:pPr indent="-171450" lvl="0" marL="171450" rtl="0" algn="l">
              <a:spcBef>
                <a:spcPts val="0"/>
              </a:spcBef>
              <a:spcAft>
                <a:spcPts val="0"/>
              </a:spcAft>
              <a:buClr>
                <a:schemeClr val="dk1"/>
              </a:buClr>
              <a:buSzPts val="1100"/>
              <a:buFont typeface="Arial"/>
              <a:buChar char="•"/>
            </a:pPr>
            <a:r>
              <a:rPr lang="en-US" sz="1100"/>
              <a:t>Perform functions in Amazon EBS to build an Amazon EC2 storage solution </a:t>
            </a:r>
            <a:endParaRPr/>
          </a:p>
          <a:p>
            <a:pPr indent="-171450" lvl="0" marL="171450" rtl="0" algn="l">
              <a:spcBef>
                <a:spcPts val="0"/>
              </a:spcBef>
              <a:spcAft>
                <a:spcPts val="0"/>
              </a:spcAft>
              <a:buClr>
                <a:schemeClr val="dk1"/>
              </a:buClr>
              <a:buSzPts val="1100"/>
              <a:buFont typeface="Arial"/>
              <a:buChar char="•"/>
            </a:pPr>
            <a:r>
              <a:rPr lang="en-US" sz="1100"/>
              <a:t>Explain Amazon EFS</a:t>
            </a:r>
            <a:endParaRPr/>
          </a:p>
          <a:p>
            <a:pPr indent="-171450" lvl="0" marL="171450" rtl="0" algn="l">
              <a:spcBef>
                <a:spcPts val="0"/>
              </a:spcBef>
              <a:spcAft>
                <a:spcPts val="0"/>
              </a:spcAft>
              <a:buClr>
                <a:schemeClr val="dk1"/>
              </a:buClr>
              <a:buSzPts val="1100"/>
              <a:buFont typeface="Arial"/>
              <a:buChar char="•"/>
            </a:pPr>
            <a:r>
              <a:rPr lang="en-US" sz="1100"/>
              <a:t>Identify the functionality in Amazon EFS</a:t>
            </a:r>
            <a:endParaRPr/>
          </a:p>
          <a:p>
            <a:pPr indent="-171450" lvl="0" marL="171450" rtl="0" algn="l">
              <a:spcBef>
                <a:spcPts val="0"/>
              </a:spcBef>
              <a:spcAft>
                <a:spcPts val="0"/>
              </a:spcAft>
              <a:buClr>
                <a:schemeClr val="dk1"/>
              </a:buClr>
              <a:buSzPts val="1100"/>
              <a:buFont typeface="Arial"/>
              <a:buChar char="•"/>
            </a:pPr>
            <a:r>
              <a:rPr lang="en-US" sz="1100"/>
              <a:t>Explain Amazon S3 Glacier</a:t>
            </a:r>
            <a:endParaRPr/>
          </a:p>
          <a:p>
            <a:pPr indent="-171450" lvl="0" marL="171450" rtl="0" algn="l">
              <a:spcBef>
                <a:spcPts val="0"/>
              </a:spcBef>
              <a:spcAft>
                <a:spcPts val="0"/>
              </a:spcAft>
              <a:buClr>
                <a:schemeClr val="dk1"/>
              </a:buClr>
              <a:buSzPts val="1100"/>
              <a:buFont typeface="Arial"/>
              <a:buChar char="•"/>
            </a:pPr>
            <a:r>
              <a:rPr lang="en-US" sz="1100"/>
              <a:t>Identify the functionality in Amazon S3 Glacier</a:t>
            </a:r>
            <a:endParaRPr/>
          </a:p>
          <a:p>
            <a:pPr indent="-171450" lvl="0" marL="171450" rtl="0" algn="l">
              <a:spcBef>
                <a:spcPts val="0"/>
              </a:spcBef>
              <a:spcAft>
                <a:spcPts val="0"/>
              </a:spcAft>
              <a:buClr>
                <a:schemeClr val="dk1"/>
              </a:buClr>
              <a:buSzPts val="1100"/>
              <a:buFont typeface="Arial"/>
              <a:buChar char="•"/>
            </a:pPr>
            <a:r>
              <a:rPr lang="en-US" sz="1100"/>
              <a:t>Differentiate between Amazon EBS, Amazon S3, Amazon EFS, and Amazon S3 Glacier</a:t>
            </a:r>
            <a:endParaRPr/>
          </a:p>
          <a:p>
            <a:pPr indent="-101600" lvl="0" marL="171450" marR="0" rtl="0" algn="l">
              <a:lnSpc>
                <a:spcPct val="10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t>Backup and storage – </a:t>
            </a:r>
            <a:r>
              <a:rPr lang="en-US" sz="1100"/>
              <a:t>Provide data backup and storage services for others</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Application hosting –</a:t>
            </a:r>
            <a:r>
              <a:rPr lang="en-US" sz="1100"/>
              <a:t> Provide services that deploy, install, and manage web applications</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Media hosting –</a:t>
            </a:r>
            <a:r>
              <a:rPr lang="en-US" sz="1100"/>
              <a:t> Build a redundant, scalable, and highly available infrastructure that hosts video, photo, or music uploads and downloads</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Software delivery – </a:t>
            </a:r>
            <a:r>
              <a:rPr lang="en-US" sz="1100"/>
              <a:t>Host your software applications that customers can download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With Amazon S3, specific costs vary depending on the Region and the specific requests that were made. You pay only for what you use, including gigabytes per month; transfer out of other Regions; and PUT, COPY, POST, LIST, and GET requests. </a:t>
            </a:r>
            <a:br>
              <a:rPr lang="en-US" sz="1100"/>
            </a:br>
            <a:br>
              <a:rPr lang="en-US" sz="1100"/>
            </a:br>
            <a:r>
              <a:rPr lang="en-US" sz="1100"/>
              <a:t>As a general rule, you pay only for transfers that cross the boundary of your Region, which means you do not pay for transfers </a:t>
            </a:r>
            <a:r>
              <a:rPr b="1" lang="en-US" sz="1100"/>
              <a:t>in to</a:t>
            </a:r>
            <a:r>
              <a:rPr lang="en-US" sz="1100"/>
              <a:t> Amazon S3 or transfers out from Amazon S3 to Amazon CloudFront edge locations within that same Region.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b="0" lang="en-US" sz="1100">
                <a:solidFill>
                  <a:schemeClr val="dk1"/>
                </a:solidFill>
                <a:latin typeface="Calibri"/>
                <a:ea typeface="Calibri"/>
                <a:cs typeface="Calibri"/>
                <a:sym typeface="Calibri"/>
              </a:rPr>
              <a:t>When you begin to estimate the costs of Amazon S3, you must consider the following:</a:t>
            </a:r>
            <a:endParaRPr/>
          </a:p>
          <a:p>
            <a:pPr indent="0" lvl="0" marL="0" marR="0" rtl="0" algn="l">
              <a:lnSpc>
                <a:spcPct val="100000"/>
              </a:lnSpc>
              <a:spcBef>
                <a:spcPts val="0"/>
              </a:spcBef>
              <a:spcAft>
                <a:spcPts val="0"/>
              </a:spcAft>
              <a:buClr>
                <a:schemeClr val="dk1"/>
              </a:buClr>
              <a:buSzPts val="1100"/>
              <a:buFont typeface="Calibri"/>
              <a:buNone/>
            </a:pPr>
            <a:r>
              <a:t/>
            </a:r>
            <a:endParaRPr b="1" sz="1100">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100"/>
              <a:buFont typeface="Calibri"/>
              <a:buAutoNum type="arabicPeriod"/>
            </a:pPr>
            <a:r>
              <a:rPr b="1" lang="en-US" sz="1100">
                <a:solidFill>
                  <a:schemeClr val="dk1"/>
                </a:solidFill>
                <a:latin typeface="Calibri"/>
                <a:ea typeface="Calibri"/>
                <a:cs typeface="Calibri"/>
                <a:sym typeface="Calibri"/>
              </a:rPr>
              <a:t>Storage class type – </a:t>
            </a:r>
            <a:endParaRPr b="1" sz="1100">
              <a:solidFill>
                <a:schemeClr val="dk1"/>
              </a:solidFill>
              <a:latin typeface="Calibri"/>
              <a:ea typeface="Calibri"/>
              <a:cs typeface="Calibri"/>
              <a:sym typeface="Calibri"/>
            </a:endParaRPr>
          </a:p>
          <a:p>
            <a:pPr indent="-228600" lvl="1" marL="685800" marR="0" rtl="0" algn="l">
              <a:lnSpc>
                <a:spcPct val="100000"/>
              </a:lnSpc>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Standard storage </a:t>
            </a:r>
            <a:r>
              <a:rPr lang="en-US" sz="1100">
                <a:solidFill>
                  <a:schemeClr val="dk1"/>
                </a:solidFill>
                <a:latin typeface="Calibri"/>
                <a:ea typeface="Calibri"/>
                <a:cs typeface="Calibri"/>
                <a:sym typeface="Calibri"/>
              </a:rPr>
              <a:t>is designed to provide 11 9s of durability and four 9s of availability. </a:t>
            </a:r>
            <a:endParaRPr/>
          </a:p>
          <a:p>
            <a:pPr indent="-228600" lvl="1" marL="685800" marR="0" rtl="0" algn="l">
              <a:lnSpc>
                <a:spcPct val="100000"/>
              </a:lnSpc>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S3 Standard – Infrequent Access (S-IA) </a:t>
            </a:r>
            <a:r>
              <a:rPr lang="en-US" sz="1100">
                <a:solidFill>
                  <a:schemeClr val="dk1"/>
                </a:solidFill>
                <a:latin typeface="Calibri"/>
                <a:ea typeface="Calibri"/>
                <a:cs typeface="Calibri"/>
                <a:sym typeface="Calibri"/>
              </a:rPr>
              <a:t>is a storage option within Amazon S3 that you can use to reduce your costs by storing less frequently accessed data at slightly lower levels of redundancy than Amazon S3 standard storage. Standard – Infrequent Access is designed to provide the same 11 9s of durability as Amazon S3, with three 9s of availability in a given year. Each class has different rates.</a:t>
            </a:r>
            <a:endParaRPr/>
          </a:p>
          <a:p>
            <a:pPr indent="0" lvl="1" marL="457200" marR="0" rtl="0" algn="l">
              <a:lnSpc>
                <a:spcPct val="10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100"/>
              <a:buFont typeface="Calibri"/>
              <a:buAutoNum type="arabicPeriod"/>
            </a:pPr>
            <a:r>
              <a:rPr b="1" lang="en-US" sz="1100">
                <a:solidFill>
                  <a:schemeClr val="dk1"/>
                </a:solidFill>
                <a:latin typeface="Calibri"/>
                <a:ea typeface="Calibri"/>
                <a:cs typeface="Calibri"/>
                <a:sym typeface="Calibri"/>
              </a:rPr>
              <a:t>Amount of storage – </a:t>
            </a:r>
            <a:r>
              <a:rPr lang="en-US" sz="1100">
                <a:solidFill>
                  <a:schemeClr val="dk1"/>
                </a:solidFill>
                <a:latin typeface="Calibri"/>
                <a:ea typeface="Calibri"/>
                <a:cs typeface="Calibri"/>
                <a:sym typeface="Calibri"/>
              </a:rPr>
              <a:t>The number and size of objects stored in your Amazon S3 buckets.</a:t>
            </a:r>
            <a:endParaRPr/>
          </a:p>
          <a:p>
            <a:pPr indent="0" lvl="0" marL="0" rtl="0" algn="l">
              <a:spcBef>
                <a:spcPts val="0"/>
              </a:spcBef>
              <a:spcAft>
                <a:spcPts val="0"/>
              </a:spcAft>
              <a:buNone/>
            </a:pPr>
            <a:r>
              <a:t/>
            </a:r>
            <a:endParaRPr sz="11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100"/>
              <a:buFont typeface="Calibri"/>
              <a:buAutoNum type="arabicPeriod" startAt="3"/>
            </a:pPr>
            <a:r>
              <a:rPr b="1" lang="en-US" sz="1100">
                <a:solidFill>
                  <a:schemeClr val="dk1"/>
                </a:solidFill>
                <a:latin typeface="Calibri"/>
                <a:ea typeface="Calibri"/>
                <a:cs typeface="Calibri"/>
                <a:sym typeface="Calibri"/>
              </a:rPr>
              <a:t>Requests –</a:t>
            </a:r>
            <a:r>
              <a:rPr lang="en-US" sz="1100">
                <a:solidFill>
                  <a:schemeClr val="dk1"/>
                </a:solidFill>
                <a:latin typeface="Calibri"/>
                <a:ea typeface="Calibri"/>
                <a:cs typeface="Calibri"/>
                <a:sym typeface="Calibri"/>
              </a:rPr>
              <a:t> Consider the number and type of requests. GET requests incur charges at different rates than other requests, such as PUT and COPY requests.</a:t>
            </a:r>
            <a:endParaRPr/>
          </a:p>
          <a:p>
            <a:pPr indent="-228600" lvl="1" marL="68580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GET – </a:t>
            </a:r>
            <a:r>
              <a:rPr lang="en-US" sz="1100">
                <a:solidFill>
                  <a:schemeClr val="dk1"/>
                </a:solidFill>
                <a:latin typeface="Calibri"/>
                <a:ea typeface="Calibri"/>
                <a:cs typeface="Calibri"/>
                <a:sym typeface="Calibri"/>
              </a:rPr>
              <a:t>Retrieves an object from Amazon S3. You must have READ access to use this operation.</a:t>
            </a:r>
            <a:endParaRPr/>
          </a:p>
          <a:p>
            <a:pPr indent="-228600" lvl="1" marL="68580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PUT – </a:t>
            </a:r>
            <a:r>
              <a:rPr lang="en-US" sz="1100">
                <a:solidFill>
                  <a:schemeClr val="dk1"/>
                </a:solidFill>
                <a:latin typeface="Calibri"/>
                <a:ea typeface="Calibri"/>
                <a:cs typeface="Calibri"/>
                <a:sym typeface="Calibri"/>
              </a:rPr>
              <a:t>Adds an object to a bucket. You must have WRITE permissions on a bucket to add an object to it.</a:t>
            </a:r>
            <a:endParaRPr/>
          </a:p>
          <a:p>
            <a:pPr indent="-228600" lvl="1" marL="68580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COPY – </a:t>
            </a:r>
            <a:r>
              <a:rPr lang="en-US" sz="1100">
                <a:solidFill>
                  <a:schemeClr val="dk1"/>
                </a:solidFill>
                <a:latin typeface="Calibri"/>
                <a:ea typeface="Calibri"/>
                <a:cs typeface="Calibri"/>
                <a:sym typeface="Calibri"/>
              </a:rPr>
              <a:t>Creates a copy of an object that is already stored in Amazon S3. A COPY operation is the same as performing a GET and then a PUT.</a:t>
            </a:r>
            <a:endParaRPr/>
          </a:p>
          <a:p>
            <a:pPr indent="0" lvl="0" marL="0" rtl="0" algn="l">
              <a:spcBef>
                <a:spcPts val="0"/>
              </a:spcBef>
              <a:spcAft>
                <a:spcPts val="0"/>
              </a:spcAft>
              <a:buNone/>
            </a:pPr>
            <a:r>
              <a:t/>
            </a:r>
            <a:endParaRPr sz="1100"/>
          </a:p>
          <a:p>
            <a:pPr indent="-228600" lvl="0" marL="228600" marR="0" rtl="0" algn="l">
              <a:lnSpc>
                <a:spcPct val="100000"/>
              </a:lnSpc>
              <a:spcBef>
                <a:spcPts val="0"/>
              </a:spcBef>
              <a:spcAft>
                <a:spcPts val="0"/>
              </a:spcAft>
              <a:buClr>
                <a:schemeClr val="dk1"/>
              </a:buClr>
              <a:buSzPts val="1100"/>
              <a:buFont typeface="Calibri"/>
              <a:buAutoNum type="arabicPeriod" startAt="3"/>
            </a:pPr>
            <a:r>
              <a:rPr b="1" lang="en-US" sz="1100">
                <a:solidFill>
                  <a:schemeClr val="dk1"/>
                </a:solidFill>
                <a:latin typeface="Calibri"/>
                <a:ea typeface="Calibri"/>
                <a:cs typeface="Calibri"/>
                <a:sym typeface="Calibri"/>
              </a:rPr>
              <a:t>Data transfer –</a:t>
            </a:r>
            <a:r>
              <a:rPr b="0" lang="en-US" sz="1100">
                <a:solidFill>
                  <a:schemeClr val="dk1"/>
                </a:solidFill>
                <a:latin typeface="Calibri"/>
                <a:ea typeface="Calibri"/>
                <a:cs typeface="Calibri"/>
                <a:sym typeface="Calibri"/>
              </a:rPr>
              <a:t> </a:t>
            </a:r>
            <a:r>
              <a:rPr lang="en-US" sz="1100">
                <a:solidFill>
                  <a:schemeClr val="dk1"/>
                </a:solidFill>
                <a:latin typeface="Calibri"/>
                <a:ea typeface="Calibri"/>
                <a:cs typeface="Calibri"/>
                <a:sym typeface="Calibri"/>
              </a:rPr>
              <a:t>Consider </a:t>
            </a:r>
            <a:r>
              <a:rPr lang="en-US" sz="1100"/>
              <a:t>t</a:t>
            </a:r>
            <a:r>
              <a:rPr lang="en-US" sz="1100">
                <a:solidFill>
                  <a:schemeClr val="dk1"/>
                </a:solidFill>
                <a:latin typeface="Calibri"/>
                <a:ea typeface="Calibri"/>
                <a:cs typeface="Calibri"/>
                <a:sym typeface="Calibri"/>
              </a:rPr>
              <a:t>he amount of data that is transferred out of the Amazon S3 Region. Remember that data transfer in is free, but there is a charge for data transfer out.</a:t>
            </a:r>
            <a:endParaRPr sz="1100"/>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You have completed an introduction to Amazon S3, including key features and some common use cases. </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To learn more about Amazon S3, see </a:t>
            </a:r>
            <a:r>
              <a:rPr lang="en-US" sz="1100" u="sng">
                <a:solidFill>
                  <a:schemeClr val="hlink"/>
                </a:solidFill>
                <a:hlinkClick r:id="rId2"/>
              </a:rPr>
              <a:t>Amazon S3</a:t>
            </a:r>
            <a:r>
              <a:rPr lang="en-US" sz="1100">
                <a:solidFill>
                  <a:schemeClr val="dk1"/>
                </a:solidFill>
              </a:rPr>
              <a:t>. </a:t>
            </a:r>
            <a:endParaRPr/>
          </a:p>
          <a:p>
            <a:pPr indent="-101600" lvl="0" marL="171450" rtl="0" algn="l">
              <a:spcBef>
                <a:spcPts val="0"/>
              </a:spcBef>
              <a:spcAft>
                <a:spcPts val="0"/>
              </a:spcAft>
              <a:buClr>
                <a:schemeClr val="dk1"/>
              </a:buClr>
              <a:buSzPts val="1100"/>
              <a:buFont typeface="Arial"/>
              <a:buNone/>
            </a:pPr>
            <a:r>
              <a:t/>
            </a:r>
            <a:endParaRPr sz="11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5:notes"/>
          <p:cNvSpPr/>
          <p:nvPr>
            <p:ph idx="2" type="sldImg"/>
          </p:nvPr>
        </p:nvSpPr>
        <p:spPr>
          <a:xfrm>
            <a:off x="752475"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Now, take a moment to watch the </a:t>
            </a:r>
            <a:r>
              <a:rPr lang="en-US" sz="1100" u="sng">
                <a:solidFill>
                  <a:schemeClr val="hlink"/>
                </a:solidFill>
                <a:latin typeface="Calibri"/>
                <a:ea typeface="Calibri"/>
                <a:cs typeface="Calibri"/>
                <a:sym typeface="Calibri"/>
                <a:hlinkClick r:id="rId2"/>
              </a:rPr>
              <a:t>Amazon S3 demo</a:t>
            </a:r>
            <a:r>
              <a:rPr lang="en-US" sz="1100"/>
              <a:t>. The recording runs a little over 4 minutes, and it reinforces many of the concepts that were discussed in this section of the module.</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 demonstration shows how to configure the following resources by using the AWS Management Console. The demonstration shows how to:</a:t>
            </a:r>
            <a:endParaRPr/>
          </a:p>
          <a:p>
            <a:pPr indent="0" lvl="0" marL="0" rtl="0" algn="l">
              <a:spcBef>
                <a:spcPts val="0"/>
              </a:spcBef>
              <a:spcAft>
                <a:spcPts val="0"/>
              </a:spcAft>
              <a:buNone/>
            </a:pPr>
            <a:r>
              <a:t/>
            </a:r>
            <a:endParaRPr sz="1100"/>
          </a:p>
          <a:p>
            <a:pPr indent="-171450" lvl="0" marL="171450" rtl="0" algn="l">
              <a:spcBef>
                <a:spcPts val="0"/>
              </a:spcBef>
              <a:spcAft>
                <a:spcPts val="0"/>
              </a:spcAft>
              <a:buClr>
                <a:schemeClr val="dk1"/>
              </a:buClr>
              <a:buSzPts val="1100"/>
              <a:buFont typeface="Arial"/>
              <a:buChar char="•"/>
            </a:pPr>
            <a:r>
              <a:rPr lang="en-US" sz="1100"/>
              <a:t>Create an Amazon S3 bucket</a:t>
            </a:r>
            <a:endParaRPr/>
          </a:p>
          <a:p>
            <a:pPr indent="-171450" lvl="0" marL="171450" rtl="0" algn="l">
              <a:spcBef>
                <a:spcPts val="0"/>
              </a:spcBef>
              <a:spcAft>
                <a:spcPts val="0"/>
              </a:spcAft>
              <a:buClr>
                <a:schemeClr val="dk1"/>
              </a:buClr>
              <a:buSzPts val="1100"/>
              <a:buFont typeface="Arial"/>
              <a:buChar char="•"/>
            </a:pPr>
            <a:r>
              <a:rPr lang="en-US" sz="1100"/>
              <a:t>Upload files and create folders</a:t>
            </a:r>
            <a:endParaRPr/>
          </a:p>
          <a:p>
            <a:pPr indent="-171450" lvl="0" marL="171450" rtl="0" algn="l">
              <a:spcBef>
                <a:spcPts val="0"/>
              </a:spcBef>
              <a:spcAft>
                <a:spcPts val="0"/>
              </a:spcAft>
              <a:buClr>
                <a:schemeClr val="dk1"/>
              </a:buClr>
              <a:buSzPts val="1100"/>
              <a:buFont typeface="Arial"/>
              <a:buChar char="•"/>
            </a:pPr>
            <a:r>
              <a:rPr lang="en-US" sz="1100"/>
              <a:t>Change bucket settings</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US" sz="1100"/>
              <a:t>The demonstration also reviews some of the more commonly used settings for an S3 bucket.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Introduce Section 3: Amazon Elastic File System (Amazon EFS)</a:t>
            </a:r>
            <a:endParaRPr sz="1100"/>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Amazon EFS implements storage for EC2 instances that multiple virtual machines can access at the same time. It is implemented as a shared file system that uses the Network File System (NFS) protocol. </a:t>
            </a:r>
            <a:endParaRPr/>
          </a:p>
          <a:p>
            <a:pPr indent="0" lvl="0" marL="0" rtl="0" algn="l">
              <a:spcBef>
                <a:spcPts val="0"/>
              </a:spcBef>
              <a:spcAft>
                <a:spcPts val="0"/>
              </a:spcAft>
              <a:buNone/>
            </a:pPr>
            <a:r>
              <a:t/>
            </a:r>
            <a:endParaRPr sz="1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chemeClr val="dk1"/>
              </a:buClr>
              <a:buSzPts val="1100"/>
              <a:buFont typeface="Calibri"/>
              <a:buNone/>
            </a:pPr>
            <a:r>
              <a:rPr b="1" lang="en-US" sz="1100"/>
              <a:t>Amazon Elastic File System (Amazon EFS) </a:t>
            </a:r>
            <a:r>
              <a:rPr b="0" i="0" lang="en-US" sz="1100">
                <a:solidFill>
                  <a:schemeClr val="dk1"/>
                </a:solidFill>
              </a:rPr>
              <a:t>provides simple, scalable, elastic file storage for use with AWS services and on-premises resources. It offers a simple interface that enables you to create and configure file systems quickly and easily. </a:t>
            </a:r>
            <a:endParaRPr/>
          </a:p>
          <a:p>
            <a:pPr indent="0" lvl="1" marL="0" marR="0" rtl="0" algn="l">
              <a:lnSpc>
                <a:spcPct val="100000"/>
              </a:lnSpc>
              <a:spcBef>
                <a:spcPts val="600"/>
              </a:spcBef>
              <a:spcAft>
                <a:spcPts val="0"/>
              </a:spcAft>
              <a:buClr>
                <a:schemeClr val="dk1"/>
              </a:buClr>
              <a:buSzPts val="1100"/>
              <a:buFont typeface="Calibri"/>
              <a:buNone/>
            </a:pPr>
            <a:r>
              <a:t/>
            </a:r>
            <a:endParaRPr b="0" i="0" sz="1100">
              <a:solidFill>
                <a:schemeClr val="dk1"/>
              </a:solidFill>
            </a:endParaRPr>
          </a:p>
          <a:p>
            <a:pPr indent="0" lvl="1" marL="0" marR="0" rtl="0" algn="l">
              <a:lnSpc>
                <a:spcPct val="100000"/>
              </a:lnSpc>
              <a:spcBef>
                <a:spcPts val="600"/>
              </a:spcBef>
              <a:spcAft>
                <a:spcPts val="0"/>
              </a:spcAft>
              <a:buClr>
                <a:schemeClr val="dk1"/>
              </a:buClr>
              <a:buSzPts val="1100"/>
              <a:buFont typeface="Calibri"/>
              <a:buNone/>
            </a:pPr>
            <a:r>
              <a:rPr b="0" i="0" lang="en-US" sz="1100">
                <a:solidFill>
                  <a:schemeClr val="dk1"/>
                </a:solidFill>
              </a:rPr>
              <a:t>Amazon EFS is built to dynamically scale on demand without disrupting applications—it will grow and shrink automatically as you add and remove files. It is designed so that your applications have the storage they need, when they need it.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Amazon EFS is a fully managed service that makes it easy to set up and scale file storage in the AWS Cloud. You can use Amazon EFS to build a file system for big data and analytics, media processing workflows, content management, web serving, and home directories.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You can create file systems that are accessible to Amazon EC2 instances through a file system interface (using standard operating system file I/O APIs). These file systems support full file system access semantics, such as strong consistency and file locking.</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Amazon EFS file systems can automatically scale from gigabytes to petabytes of data without the need to provision storage. Thousands of Amazon EC2 instances can access an Amazon EFS file system at the same time, and Amazon EFS is designed to provide consistent performance to each Amazon EC2 instance. Amazon EFS is also designed to be highly durable and highly available. Amazon EFS requires no minimum fee or setup costs, and you pay only for the storage that you use.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Amazon EFS provides file storage in the cloud. With Amazon EFS, you can create a file system, mount the file system on an Amazon EC2 instance, and then read and write data from to and from your file system. You can mount an Amazon EFS file system in your VPC, through NFS versions 4.0 and 4.1 (NFSv4).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You can access your Amazon EFS file system concurrently from Amazon EC2 instances in your VPC, so applications that scale beyond a single connection can access a file system. Amazon EC2 instances that run in multiple Availability Zones within the same AWS Region can access the file system, so many users can access and share a common data source.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In the diagram, the VPC has three Availability Zones, and each Availability Zone has one mount target that was created in it. We recommend that you access the file system from a mount target within the same Availability Zone. One of the Availability Zones has two subnets. However, a mount target is created in only one of the subnets.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Storage is another AWS core service category. </a:t>
            </a:r>
            <a:r>
              <a:rPr b="0" i="0" lang="en-US" sz="1100">
                <a:solidFill>
                  <a:schemeClr val="dk1"/>
                </a:solidFill>
                <a:latin typeface="Calibri"/>
                <a:ea typeface="Calibri"/>
                <a:cs typeface="Calibri"/>
                <a:sym typeface="Calibri"/>
              </a:rPr>
              <a:t>Some broad categories of storage include: instance store (ephemeral storage), Amazon EBS, Amazon EFS, Amazon S3, and Amazon S3 Glacier.</a:t>
            </a:r>
            <a:endParaRPr/>
          </a:p>
          <a:p>
            <a:pPr indent="0" lvl="0" marL="0" rtl="0" algn="l">
              <a:spcBef>
                <a:spcPts val="0"/>
              </a:spcBef>
              <a:spcAft>
                <a:spcPts val="0"/>
              </a:spcAft>
              <a:buNone/>
            </a:pPr>
            <a:r>
              <a:t/>
            </a:r>
            <a:endParaRPr sz="1100"/>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Instance store, or </a:t>
            </a:r>
            <a:r>
              <a:rPr b="0" i="1" lang="en-US" sz="1100">
                <a:solidFill>
                  <a:schemeClr val="dk1"/>
                </a:solidFill>
                <a:latin typeface="Calibri"/>
                <a:ea typeface="Calibri"/>
                <a:cs typeface="Calibri"/>
                <a:sym typeface="Calibri"/>
              </a:rPr>
              <a:t>ephemeral storage</a:t>
            </a:r>
            <a:r>
              <a:rPr b="0" i="0" lang="en-US" sz="1100">
                <a:solidFill>
                  <a:schemeClr val="dk1"/>
                </a:solidFill>
                <a:latin typeface="Calibri"/>
                <a:ea typeface="Calibri"/>
                <a:cs typeface="Calibri"/>
                <a:sym typeface="Calibri"/>
              </a:rPr>
              <a:t>, is </a:t>
            </a:r>
            <a:r>
              <a:rPr b="1" i="0" lang="en-US" sz="1100">
                <a:solidFill>
                  <a:schemeClr val="dk1"/>
                </a:solidFill>
                <a:latin typeface="Calibri"/>
                <a:ea typeface="Calibri"/>
                <a:cs typeface="Calibri"/>
                <a:sym typeface="Calibri"/>
              </a:rPr>
              <a:t>temporary storage</a:t>
            </a:r>
            <a:r>
              <a:rPr b="0" i="0" lang="en-US" sz="1100">
                <a:solidFill>
                  <a:schemeClr val="dk1"/>
                </a:solidFill>
                <a:latin typeface="Calibri"/>
                <a:ea typeface="Calibri"/>
                <a:cs typeface="Calibri"/>
                <a:sym typeface="Calibri"/>
              </a:rPr>
              <a:t> that is added to your Amazon EC2 instance. </a:t>
            </a:r>
            <a:endParaRPr/>
          </a:p>
          <a:p>
            <a:pPr indent="-101600" lvl="0" marL="171450" marR="0" rtl="0" algn="l">
              <a:lnSpc>
                <a:spcPct val="100000"/>
              </a:lnSpc>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Amazon EBS is </a:t>
            </a:r>
            <a:r>
              <a:rPr b="1" i="0" lang="en-US" sz="1100">
                <a:solidFill>
                  <a:schemeClr val="dk1"/>
                </a:solidFill>
                <a:latin typeface="Calibri"/>
                <a:ea typeface="Calibri"/>
                <a:cs typeface="Calibri"/>
                <a:sym typeface="Calibri"/>
              </a:rPr>
              <a:t>persistent</a:t>
            </a:r>
            <a:r>
              <a:rPr b="0" i="0" lang="en-US" sz="1100">
                <a:solidFill>
                  <a:schemeClr val="dk1"/>
                </a:solidFill>
                <a:latin typeface="Calibri"/>
                <a:ea typeface="Calibri"/>
                <a:cs typeface="Calibri"/>
                <a:sym typeface="Calibri"/>
              </a:rPr>
              <a:t>, </a:t>
            </a:r>
            <a:r>
              <a:rPr b="1" i="0" lang="en-US" sz="1100">
                <a:solidFill>
                  <a:schemeClr val="dk1"/>
                </a:solidFill>
                <a:latin typeface="Calibri"/>
                <a:ea typeface="Calibri"/>
                <a:cs typeface="Calibri"/>
                <a:sym typeface="Calibri"/>
              </a:rPr>
              <a:t>mountable storage</a:t>
            </a:r>
            <a:r>
              <a:rPr b="0" i="0" lang="en-US" sz="1100">
                <a:solidFill>
                  <a:schemeClr val="dk1"/>
                </a:solidFill>
                <a:latin typeface="Calibri"/>
                <a:ea typeface="Calibri"/>
                <a:cs typeface="Calibri"/>
                <a:sym typeface="Calibri"/>
              </a:rPr>
              <a:t> that can be mounted as a device to an Amazon EC2 instance. Amazon EBS can be mounted to an Amazon EC2 instance only within the same Availability Zone. Only one Amazon EC2 instance at a time can mount an Amazon EBS volume.</a:t>
            </a:r>
            <a:endParaRPr/>
          </a:p>
          <a:p>
            <a:pPr indent="-101600" lvl="0" marL="171450" marR="0" rtl="0" algn="l">
              <a:lnSpc>
                <a:spcPct val="100000"/>
              </a:lnSpc>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Amazon EFS is a shared file system that multiple Amazon EC2 instances can mount at the same time. </a:t>
            </a:r>
            <a:endParaRPr/>
          </a:p>
          <a:p>
            <a:pPr indent="0" lvl="0" marL="0" marR="0" rtl="0" algn="l">
              <a:lnSpc>
                <a:spcPct val="100000"/>
              </a:lnSpc>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Amazon S3 is persistent storage where each file becomes an object and is available through a </a:t>
            </a:r>
            <a:r>
              <a:rPr b="0" i="0" lang="en-US" sz="1100" u="none" strike="noStrike">
                <a:solidFill>
                  <a:schemeClr val="dk1"/>
                </a:solidFill>
                <a:latin typeface="Calibri"/>
                <a:ea typeface="Calibri"/>
                <a:cs typeface="Calibri"/>
                <a:sym typeface="Calibri"/>
              </a:rPr>
              <a:t>Uniform Resource Locator (</a:t>
            </a:r>
            <a:r>
              <a:rPr b="0" i="0" lang="en-US" sz="1100">
                <a:solidFill>
                  <a:schemeClr val="dk1"/>
                </a:solidFill>
                <a:latin typeface="Calibri"/>
                <a:ea typeface="Calibri"/>
                <a:cs typeface="Calibri"/>
                <a:sym typeface="Calibri"/>
              </a:rPr>
              <a:t>URL); it can be accessed from anywhere.</a:t>
            </a:r>
            <a:endParaRPr/>
          </a:p>
          <a:p>
            <a:pPr indent="-101600" lvl="0" marL="171450" marR="0" rtl="0" algn="l">
              <a:lnSpc>
                <a:spcPct val="100000"/>
              </a:lnSpc>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Amazon S3 Glacier is for cold storage for data that is not accessed frequently (for example, when you need long-term data storage for archival or compliance reasons). </a:t>
            </a:r>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You must complete five steps to create and use your first Amazon EFS file system, mount it on an Amazon EC2 instance in your VPC, and test the end-to-end setup: </a:t>
            </a:r>
            <a:endParaRPr/>
          </a:p>
          <a:p>
            <a:pPr indent="0" lvl="0" marL="0" rtl="0" algn="l">
              <a:spcBef>
                <a:spcPts val="600"/>
              </a:spcBef>
              <a:spcAft>
                <a:spcPts val="0"/>
              </a:spcAft>
              <a:buNone/>
            </a:pPr>
            <a:r>
              <a:t/>
            </a:r>
            <a:endParaRPr sz="1100"/>
          </a:p>
          <a:p>
            <a:pPr indent="-228600" lvl="0" marL="228600" rtl="0" algn="l">
              <a:spcBef>
                <a:spcPts val="0"/>
              </a:spcBef>
              <a:spcAft>
                <a:spcPts val="0"/>
              </a:spcAft>
              <a:buClr>
                <a:schemeClr val="dk1"/>
              </a:buClr>
              <a:buSzPts val="1100"/>
              <a:buFont typeface="Calibri"/>
              <a:buAutoNum type="arabicPeriod"/>
            </a:pPr>
            <a:r>
              <a:rPr lang="en-US" sz="1100"/>
              <a:t>Create your Amazon EC2 resources and launch your instance. (Before you can launch and connect to an Amazon EC2 instance, you must create a key pair, unless you already have one.)</a:t>
            </a:r>
            <a:endParaRPr/>
          </a:p>
          <a:p>
            <a:pPr indent="-228600" lvl="0" marL="228600" rtl="0" algn="l">
              <a:spcBef>
                <a:spcPts val="0"/>
              </a:spcBef>
              <a:spcAft>
                <a:spcPts val="0"/>
              </a:spcAft>
              <a:buClr>
                <a:schemeClr val="dk1"/>
              </a:buClr>
              <a:buSzPts val="1100"/>
              <a:buFont typeface="Calibri"/>
              <a:buAutoNum type="arabicPeriod"/>
            </a:pPr>
            <a:r>
              <a:rPr lang="en-US" sz="1100"/>
              <a:t>Create your Amazon EFS file system.</a:t>
            </a:r>
            <a:endParaRPr/>
          </a:p>
          <a:p>
            <a:pPr indent="-228600" lvl="0" marL="228600" rtl="0" algn="l">
              <a:spcBef>
                <a:spcPts val="0"/>
              </a:spcBef>
              <a:spcAft>
                <a:spcPts val="0"/>
              </a:spcAft>
              <a:buClr>
                <a:schemeClr val="dk1"/>
              </a:buClr>
              <a:buSzPts val="1100"/>
              <a:buFont typeface="Calibri"/>
              <a:buAutoNum type="arabicPeriod"/>
            </a:pPr>
            <a:r>
              <a:rPr lang="en-US" sz="1100"/>
              <a:t>In the appropriate subnets, create your mount targets.</a:t>
            </a:r>
            <a:endParaRPr/>
          </a:p>
          <a:p>
            <a:pPr indent="-228600" lvl="0" marL="228600" rtl="0" algn="l">
              <a:spcBef>
                <a:spcPts val="0"/>
              </a:spcBef>
              <a:spcAft>
                <a:spcPts val="0"/>
              </a:spcAft>
              <a:buClr>
                <a:schemeClr val="dk1"/>
              </a:buClr>
              <a:buSzPts val="1100"/>
              <a:buFont typeface="Calibri"/>
              <a:buAutoNum type="arabicPeriod"/>
            </a:pPr>
            <a:r>
              <a:rPr lang="en-US" sz="1100"/>
              <a:t>Next, connect to your Amazon EC2 instance and mount the Amazon EFS file system.</a:t>
            </a:r>
            <a:endParaRPr/>
          </a:p>
          <a:p>
            <a:pPr indent="-228600" lvl="0" marL="228600" rtl="0" algn="l">
              <a:spcBef>
                <a:spcPts val="0"/>
              </a:spcBef>
              <a:spcAft>
                <a:spcPts val="0"/>
              </a:spcAft>
              <a:buClr>
                <a:schemeClr val="dk1"/>
              </a:buClr>
              <a:buSzPts val="1100"/>
              <a:buFont typeface="Calibri"/>
              <a:buAutoNum type="arabicPeriod"/>
            </a:pPr>
            <a:r>
              <a:rPr lang="en-US" sz="1100"/>
              <a:t>Finally, clean up your resources and protect your AWS account.</a:t>
            </a:r>
            <a:endParaRPr/>
          </a:p>
          <a:p>
            <a:pPr indent="0" lvl="0" marL="0" rtl="0" algn="l">
              <a:spcBef>
                <a:spcPts val="0"/>
              </a:spcBef>
              <a:spcAft>
                <a:spcPts val="0"/>
              </a:spcAft>
              <a:buNone/>
            </a:pPr>
            <a:r>
              <a:t/>
            </a:r>
            <a:endParaRPr sz="11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41:notes"/>
          <p:cNvSpPr txBox="1"/>
          <p:nvPr>
            <p:ph idx="1" type="body"/>
          </p:nvPr>
        </p:nvSpPr>
        <p:spPr>
          <a:xfrm>
            <a:off x="685800" y="4400550"/>
            <a:ext cx="5486400" cy="321509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 Amazon EFS, a file system is the primary resource. Each file system has properties such as:</a:t>
            </a:r>
            <a:endParaRPr/>
          </a:p>
          <a:p>
            <a:pPr indent="-171450" lvl="0" marL="171450" rtl="0" algn="l">
              <a:spcBef>
                <a:spcPts val="0"/>
              </a:spcBef>
              <a:spcAft>
                <a:spcPts val="0"/>
              </a:spcAft>
              <a:buClr>
                <a:schemeClr val="dk1"/>
              </a:buClr>
              <a:buSzPts val="1100"/>
              <a:buFont typeface="Arial"/>
              <a:buChar char="•"/>
            </a:pPr>
            <a:r>
              <a:rPr lang="en-US" sz="1100"/>
              <a:t>ID</a:t>
            </a:r>
            <a:endParaRPr/>
          </a:p>
          <a:p>
            <a:pPr indent="-171450" lvl="0" marL="171450" rtl="0" algn="l">
              <a:spcBef>
                <a:spcPts val="0"/>
              </a:spcBef>
              <a:spcAft>
                <a:spcPts val="0"/>
              </a:spcAft>
              <a:buClr>
                <a:schemeClr val="dk1"/>
              </a:buClr>
              <a:buSzPts val="1100"/>
              <a:buFont typeface="Arial"/>
              <a:buChar char="•"/>
            </a:pPr>
            <a:r>
              <a:rPr lang="en-US" sz="1100"/>
              <a:t>Creation token</a:t>
            </a:r>
            <a:endParaRPr/>
          </a:p>
          <a:p>
            <a:pPr indent="-171450" lvl="0" marL="171450" rtl="0" algn="l">
              <a:spcBef>
                <a:spcPts val="0"/>
              </a:spcBef>
              <a:spcAft>
                <a:spcPts val="0"/>
              </a:spcAft>
              <a:buClr>
                <a:schemeClr val="dk1"/>
              </a:buClr>
              <a:buSzPts val="1100"/>
              <a:buFont typeface="Arial"/>
              <a:buChar char="•"/>
            </a:pPr>
            <a:r>
              <a:rPr lang="en-US" sz="1100"/>
              <a:t>Creation time</a:t>
            </a:r>
            <a:endParaRPr/>
          </a:p>
          <a:p>
            <a:pPr indent="-171450" lvl="0" marL="171450" rtl="0" algn="l">
              <a:spcBef>
                <a:spcPts val="0"/>
              </a:spcBef>
              <a:spcAft>
                <a:spcPts val="0"/>
              </a:spcAft>
              <a:buClr>
                <a:schemeClr val="dk1"/>
              </a:buClr>
              <a:buSzPts val="1100"/>
              <a:buFont typeface="Arial"/>
              <a:buChar char="•"/>
            </a:pPr>
            <a:r>
              <a:rPr lang="en-US" sz="1100"/>
              <a:t>File system size in bytes</a:t>
            </a:r>
            <a:endParaRPr/>
          </a:p>
          <a:p>
            <a:pPr indent="-171450" lvl="0" marL="171450" rtl="0" algn="l">
              <a:spcBef>
                <a:spcPts val="0"/>
              </a:spcBef>
              <a:spcAft>
                <a:spcPts val="0"/>
              </a:spcAft>
              <a:buClr>
                <a:schemeClr val="dk1"/>
              </a:buClr>
              <a:buSzPts val="1100"/>
              <a:buFont typeface="Arial"/>
              <a:buChar char="•"/>
            </a:pPr>
            <a:r>
              <a:rPr lang="en-US" sz="1100"/>
              <a:t>Number of mount targets that are created for the file system</a:t>
            </a:r>
            <a:endParaRPr/>
          </a:p>
          <a:p>
            <a:pPr indent="-171450" lvl="0" marL="171450" rtl="0" algn="l">
              <a:spcBef>
                <a:spcPts val="0"/>
              </a:spcBef>
              <a:spcAft>
                <a:spcPts val="0"/>
              </a:spcAft>
              <a:buClr>
                <a:schemeClr val="dk1"/>
              </a:buClr>
              <a:buSzPts val="1100"/>
              <a:buFont typeface="Arial"/>
              <a:buChar char="•"/>
            </a:pPr>
            <a:r>
              <a:rPr lang="en-US" sz="1100"/>
              <a:t>File system state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Amazon EFS also supports other resources to configure the primary resource. These resources include mount targets and tags.</a:t>
            </a:r>
            <a:endParaRPr/>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b="1" lang="en-US" sz="1100"/>
              <a:t>Mount target</a:t>
            </a:r>
            <a:r>
              <a:rPr b="0" lang="en-US" sz="1100"/>
              <a:t>:</a:t>
            </a:r>
            <a:r>
              <a:rPr lang="en-US" sz="1100"/>
              <a:t> To access your file system, you must create mount targets in your VPC. </a:t>
            </a:r>
            <a:endParaRPr/>
          </a:p>
          <a:p>
            <a:pPr indent="0" lvl="0" marL="0" rtl="0" algn="l">
              <a:spcBef>
                <a:spcPts val="0"/>
              </a:spcBef>
              <a:spcAft>
                <a:spcPts val="0"/>
              </a:spcAft>
              <a:buNone/>
            </a:pPr>
            <a:r>
              <a:rPr lang="en-US" sz="1100"/>
              <a:t>Each mount target has the following properties: </a:t>
            </a:r>
            <a:endParaRPr/>
          </a:p>
          <a:p>
            <a:pPr indent="-171450" lvl="0" marL="171450" rtl="0" algn="l">
              <a:spcBef>
                <a:spcPts val="0"/>
              </a:spcBef>
              <a:spcAft>
                <a:spcPts val="0"/>
              </a:spcAft>
              <a:buClr>
                <a:schemeClr val="dk1"/>
              </a:buClr>
              <a:buSzPts val="1100"/>
              <a:buFont typeface="Arial"/>
              <a:buChar char="•"/>
            </a:pPr>
            <a:r>
              <a:rPr lang="en-US" sz="1100"/>
              <a:t>The mount target ID</a:t>
            </a:r>
            <a:endParaRPr/>
          </a:p>
          <a:p>
            <a:pPr indent="-171450" lvl="0" marL="171450" rtl="0" algn="l">
              <a:spcBef>
                <a:spcPts val="0"/>
              </a:spcBef>
              <a:spcAft>
                <a:spcPts val="0"/>
              </a:spcAft>
              <a:buClr>
                <a:schemeClr val="dk1"/>
              </a:buClr>
              <a:buSzPts val="1100"/>
              <a:buFont typeface="Arial"/>
              <a:buChar char="•"/>
            </a:pPr>
            <a:r>
              <a:rPr lang="en-US" sz="1100"/>
              <a:t>The subnet ID for the subnet where it was created</a:t>
            </a:r>
            <a:endParaRPr/>
          </a:p>
          <a:p>
            <a:pPr indent="-171450" lvl="0" marL="171450" rtl="0" algn="l">
              <a:spcBef>
                <a:spcPts val="0"/>
              </a:spcBef>
              <a:spcAft>
                <a:spcPts val="0"/>
              </a:spcAft>
              <a:buClr>
                <a:schemeClr val="dk1"/>
              </a:buClr>
              <a:buSzPts val="1100"/>
              <a:buFont typeface="Arial"/>
              <a:buChar char="•"/>
            </a:pPr>
            <a:r>
              <a:rPr lang="en-US" sz="1100"/>
              <a:t>The file system ID for the file system where it was created</a:t>
            </a:r>
            <a:endParaRPr/>
          </a:p>
          <a:p>
            <a:pPr indent="-171450" lvl="0" marL="171450" rtl="0" algn="l">
              <a:spcBef>
                <a:spcPts val="0"/>
              </a:spcBef>
              <a:spcAft>
                <a:spcPts val="0"/>
              </a:spcAft>
              <a:buClr>
                <a:schemeClr val="dk1"/>
              </a:buClr>
              <a:buSzPts val="1100"/>
              <a:buFont typeface="Arial"/>
              <a:buChar char="•"/>
            </a:pPr>
            <a:r>
              <a:rPr lang="en-US" sz="1100"/>
              <a:t>An IP address where the file system can be mounted</a:t>
            </a:r>
            <a:endParaRPr/>
          </a:p>
          <a:p>
            <a:pPr indent="-171450" lvl="0" marL="171450" rtl="0" algn="l">
              <a:spcBef>
                <a:spcPts val="0"/>
              </a:spcBef>
              <a:spcAft>
                <a:spcPts val="0"/>
              </a:spcAft>
              <a:buClr>
                <a:schemeClr val="dk1"/>
              </a:buClr>
              <a:buSzPts val="1100"/>
              <a:buFont typeface="Arial"/>
              <a:buChar char="•"/>
            </a:pPr>
            <a:r>
              <a:rPr lang="en-US" sz="1100"/>
              <a:t>The mount target state</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US" sz="1100"/>
              <a:t>You can use the IP address or the Domain Name </a:t>
            </a:r>
            <a:r>
              <a:rPr i="0" lang="en-US" sz="1100"/>
              <a:t>System (DNS) name </a:t>
            </a:r>
            <a:r>
              <a:rPr lang="en-US" sz="1100"/>
              <a:t>in your mount command.</a:t>
            </a:r>
            <a:endParaRPr/>
          </a:p>
          <a:p>
            <a:pPr indent="0" lvl="0" marL="0" rtl="0" algn="l">
              <a:spcBef>
                <a:spcPts val="0"/>
              </a:spcBef>
              <a:spcAft>
                <a:spcPts val="0"/>
              </a:spcAft>
              <a:buNone/>
            </a:pPr>
            <a:r>
              <a:t/>
            </a:r>
            <a:endParaRPr b="1" sz="1100"/>
          </a:p>
          <a:p>
            <a:pPr indent="0" lvl="0" marL="0" rtl="0" algn="l">
              <a:spcBef>
                <a:spcPts val="0"/>
              </a:spcBef>
              <a:spcAft>
                <a:spcPts val="0"/>
              </a:spcAft>
              <a:buNone/>
            </a:pPr>
            <a:r>
              <a:rPr b="1" lang="en-US" sz="1100"/>
              <a:t>Tags</a:t>
            </a:r>
            <a:r>
              <a:rPr lang="en-US" sz="1100"/>
              <a:t>: To help organize your file systems, you can assign your own metadata to each of the file systems that you create. Each tag is a key-value pair.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Think of mount targets and tags as </a:t>
            </a:r>
            <a:r>
              <a:rPr i="0" lang="en-US" sz="1100"/>
              <a:t>subresources</a:t>
            </a:r>
            <a:r>
              <a:rPr lang="en-US" sz="1100"/>
              <a:t> that do not exist unless they are associated with a file system.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t/>
            </a:r>
            <a:endParaRPr sz="1100">
              <a:solidFill>
                <a:srgbClr val="000000"/>
              </a:solidFill>
            </a:endParaRPr>
          </a:p>
          <a:p>
            <a:pPr indent="0" lvl="0" marL="0" rtl="0" algn="l">
              <a:spcBef>
                <a:spcPts val="0"/>
              </a:spcBef>
              <a:spcAft>
                <a:spcPts val="0"/>
              </a:spcAft>
              <a:buNone/>
            </a:pPr>
            <a:r>
              <a:rPr lang="en-US" sz="1100">
                <a:solidFill>
                  <a:schemeClr val="dk1"/>
                </a:solidFill>
              </a:rPr>
              <a:t>You have completed an introduction to Amazon EFS, including key features and key resources. Amazon EFS provides file storage in the cloud that works well for big data and analytics, media processing workflows, content management, web serving, and home directories.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Amazon EFS scales up or down when files are added or removed, and you pay for only what you are using.</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Amazon EFS is a fully managed service that is accessible from the console, an API, or the AWS CLI.</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To learn more about Amazon EFS, see </a:t>
            </a:r>
            <a:r>
              <a:rPr lang="en-US" sz="1100" u="sng">
                <a:solidFill>
                  <a:schemeClr val="hlink"/>
                </a:solidFill>
                <a:hlinkClick r:id="rId2"/>
              </a:rPr>
              <a:t>Amazon EFS</a:t>
            </a:r>
            <a:endParaRPr sz="1100"/>
          </a:p>
          <a:p>
            <a:pPr indent="0" lvl="0" marL="0" rtl="0" algn="l">
              <a:spcBef>
                <a:spcPts val="0"/>
              </a:spcBef>
              <a:spcAft>
                <a:spcPts val="0"/>
              </a:spcAft>
              <a:buNone/>
            </a:pPr>
            <a:r>
              <a:t/>
            </a:r>
            <a:endParaRPr sz="1100"/>
          </a:p>
          <a:p>
            <a:pPr indent="-101600" lvl="0" marL="171450" rtl="0" algn="l">
              <a:spcBef>
                <a:spcPts val="0"/>
              </a:spcBef>
              <a:spcAft>
                <a:spcPts val="0"/>
              </a:spcAft>
              <a:buClr>
                <a:schemeClr val="dk1"/>
              </a:buClr>
              <a:buSzPts val="1100"/>
              <a:buFont typeface="Arial"/>
              <a:buNone/>
            </a:pPr>
            <a:r>
              <a:t/>
            </a:r>
            <a:endParaRPr sz="11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Now, take a moment to watch the </a:t>
            </a:r>
            <a:r>
              <a:rPr lang="en-US" sz="1100" u="sng">
                <a:solidFill>
                  <a:schemeClr val="hlink"/>
                </a:solidFill>
                <a:latin typeface="Calibri"/>
                <a:ea typeface="Calibri"/>
                <a:cs typeface="Calibri"/>
                <a:sym typeface="Calibri"/>
                <a:hlinkClick r:id="rId2"/>
              </a:rPr>
              <a:t>Amazon EFS demo</a:t>
            </a:r>
            <a:r>
              <a:rPr lang="en-US" sz="1100"/>
              <a:t>. The recording runs a little over 6 minutes, and it reinforces many of the concepts that were discussed in this section of the module.</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 demonstration shows how to configure the following resources by using the AWS Management Console. The demonstration shows how to:</a:t>
            </a:r>
            <a:endParaRPr/>
          </a:p>
          <a:p>
            <a:pPr indent="0" lvl="0" marL="0" rtl="0" algn="l">
              <a:spcBef>
                <a:spcPts val="0"/>
              </a:spcBef>
              <a:spcAft>
                <a:spcPts val="0"/>
              </a:spcAft>
              <a:buNone/>
            </a:pPr>
            <a:r>
              <a:t/>
            </a:r>
            <a:endParaRPr sz="1100"/>
          </a:p>
          <a:p>
            <a:pPr indent="-171450" lvl="0" marL="171450" rtl="0" algn="l">
              <a:spcBef>
                <a:spcPts val="0"/>
              </a:spcBef>
              <a:spcAft>
                <a:spcPts val="0"/>
              </a:spcAft>
              <a:buClr>
                <a:schemeClr val="dk1"/>
              </a:buClr>
              <a:buSzPts val="1100"/>
              <a:buFont typeface="Arial"/>
              <a:buChar char="•"/>
            </a:pPr>
            <a:r>
              <a:rPr lang="en-US" sz="1100"/>
              <a:t>Create an Elastic File System (EFS) implementation in a Virtual Private Cloud</a:t>
            </a:r>
            <a:endParaRPr/>
          </a:p>
          <a:p>
            <a:pPr indent="-171450" lvl="0" marL="171450" rtl="0" algn="l">
              <a:spcBef>
                <a:spcPts val="0"/>
              </a:spcBef>
              <a:spcAft>
                <a:spcPts val="0"/>
              </a:spcAft>
              <a:buClr>
                <a:schemeClr val="dk1"/>
              </a:buClr>
              <a:buSzPts val="1100"/>
              <a:buFont typeface="Arial"/>
              <a:buChar char="•"/>
            </a:pPr>
            <a:r>
              <a:rPr lang="en-US" sz="1100"/>
              <a:t>Attach the EFS </a:t>
            </a:r>
            <a:endParaRPr/>
          </a:p>
          <a:p>
            <a:pPr indent="-171450" lvl="0" marL="171450" rtl="0" algn="l">
              <a:spcBef>
                <a:spcPts val="0"/>
              </a:spcBef>
              <a:spcAft>
                <a:spcPts val="0"/>
              </a:spcAft>
              <a:buClr>
                <a:schemeClr val="dk1"/>
              </a:buClr>
              <a:buSzPts val="1100"/>
              <a:buFont typeface="Arial"/>
              <a:buChar char="•"/>
            </a:pPr>
            <a:r>
              <a:rPr lang="en-US" sz="1100"/>
              <a:t>Configure security and performance settings for the EFS implementation</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US" sz="1100"/>
              <a:t>The demonstration also reviews .how to get specific instructions for how to validate your EFS installation so you can connect to EC2 instances.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Introducing Section 4: Amazon S3 Glacier</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latin typeface="Calibri"/>
                <a:ea typeface="Calibri"/>
                <a:cs typeface="Calibri"/>
                <a:sym typeface="Calibri"/>
              </a:rPr>
              <a:t>Amazon S3 Glacier is a secure, durable, and extremely low-cost cloud storage service for data archiving and long-term backup.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t/>
            </a:r>
            <a:endParaRPr sz="11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latin typeface="Calibri"/>
                <a:ea typeface="Calibri"/>
                <a:cs typeface="Calibri"/>
                <a:sym typeface="Calibri"/>
              </a:rPr>
              <a:t>This section covers Amazon S3 Glacier.</a:t>
            </a:r>
            <a:endParaRPr/>
          </a:p>
          <a:p>
            <a:pPr indent="0" lvl="0" marL="0" rtl="0" algn="l">
              <a:spcBef>
                <a:spcPts val="0"/>
              </a:spcBef>
              <a:spcAft>
                <a:spcPts val="0"/>
              </a:spcAft>
              <a:buNone/>
            </a:pPr>
            <a:r>
              <a:t/>
            </a:r>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46:notes"/>
          <p:cNvSpPr txBox="1"/>
          <p:nvPr>
            <p:ph idx="1" type="body"/>
          </p:nvPr>
        </p:nvSpPr>
        <p:spPr>
          <a:xfrm>
            <a:off x="685799" y="4400550"/>
            <a:ext cx="5486401"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When you use Amazon S3 Glacier to archive data, you can store your data at an extremely low cost (even in comparison to Amazon S3), but you cannot retrieve your data immediately when you want it.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Data that is stored in Amazon S3 Glacier can take several hours to retrieve, which is why it works well for archiving.</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There are three key Amazon S3 Glacier terms you should be familiar with:</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rPr>
              <a:t>Archive</a:t>
            </a:r>
            <a:r>
              <a:rPr b="0" lang="en-US" sz="1100">
                <a:solidFill>
                  <a:schemeClr val="dk1"/>
                </a:solidFill>
              </a:rPr>
              <a:t> –</a:t>
            </a:r>
            <a:r>
              <a:rPr lang="en-US" sz="1100">
                <a:solidFill>
                  <a:schemeClr val="dk1"/>
                </a:solidFill>
              </a:rPr>
              <a:t> Any object (such as a photo, video, file, or document) that you store in Amazon S3 Glacier. It is the base unit of storage in Amazon S3 Glacier. Each archive has its own unique ID and it can also have a description.</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rPr>
              <a:t>Vault</a:t>
            </a:r>
            <a:r>
              <a:rPr b="0" lang="en-US" sz="1100">
                <a:solidFill>
                  <a:schemeClr val="dk1"/>
                </a:solidFill>
              </a:rPr>
              <a:t> –</a:t>
            </a:r>
            <a:r>
              <a:rPr lang="en-US" sz="1100">
                <a:solidFill>
                  <a:schemeClr val="dk1"/>
                </a:solidFill>
              </a:rPr>
              <a:t> A container for storing archives. When you create a vault, you specify the vault name and the Region where you want to locate the vault.</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rPr>
              <a:t>Vault access policy</a:t>
            </a:r>
            <a:r>
              <a:rPr b="0" lang="en-US" sz="1100">
                <a:solidFill>
                  <a:schemeClr val="dk1"/>
                </a:solidFill>
              </a:rPr>
              <a:t> –</a:t>
            </a:r>
            <a:r>
              <a:rPr lang="en-US" sz="1100">
                <a:solidFill>
                  <a:schemeClr val="dk1"/>
                </a:solidFill>
              </a:rPr>
              <a:t> Determine who can and cannot access the data that is stored in the vault, and what operations users can and cannot perform. One vault access permissions policy can be created for each vault to manage access permissions for that vault. You can also use a vault lock policy to make sure that a vault cannot be altered. Each vault can have one vault access policy and one vault lock policy that are attached to it.</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t>You have three options for retrieving data, each with varying access times and cost:</a:t>
            </a:r>
            <a:endParaRPr sz="1100">
              <a:solidFill>
                <a:schemeClr val="dk1"/>
              </a:solidFill>
            </a:endParaRPr>
          </a:p>
          <a:p>
            <a:pPr indent="-171450" lvl="0" marL="171450" rtl="0" algn="l">
              <a:spcBef>
                <a:spcPts val="0"/>
              </a:spcBef>
              <a:spcAft>
                <a:spcPts val="0"/>
              </a:spcAft>
              <a:buClr>
                <a:schemeClr val="dk1"/>
              </a:buClr>
              <a:buSzPts val="1100"/>
              <a:buFont typeface="Arial"/>
              <a:buChar char="•"/>
            </a:pPr>
            <a:r>
              <a:rPr b="1" lang="en-US" sz="1100"/>
              <a:t>Expedited</a:t>
            </a:r>
            <a:r>
              <a:rPr lang="en-US" sz="1100"/>
              <a:t> retrievals are typically made available within 1–5 minutes (highest cost).</a:t>
            </a:r>
            <a:endParaRPr/>
          </a:p>
          <a:p>
            <a:pPr indent="-171450" lvl="0" marL="171450" rtl="0" algn="l">
              <a:spcBef>
                <a:spcPts val="0"/>
              </a:spcBef>
              <a:spcAft>
                <a:spcPts val="0"/>
              </a:spcAft>
              <a:buClr>
                <a:schemeClr val="dk1"/>
              </a:buClr>
              <a:buSzPts val="1100"/>
              <a:buFont typeface="Arial"/>
              <a:buChar char="•"/>
            </a:pPr>
            <a:r>
              <a:rPr b="1" lang="en-US" sz="1100"/>
              <a:t>Standard</a:t>
            </a:r>
            <a:r>
              <a:rPr lang="en-US" sz="1100"/>
              <a:t> retrievals typically complete within 3–5 hours (less time than expedited, more time than bulk).</a:t>
            </a:r>
            <a:endParaRPr/>
          </a:p>
          <a:p>
            <a:pPr indent="-171450" lvl="0" marL="171450" rtl="0" algn="l">
              <a:spcBef>
                <a:spcPts val="0"/>
              </a:spcBef>
              <a:spcAft>
                <a:spcPts val="0"/>
              </a:spcAft>
              <a:buClr>
                <a:schemeClr val="dk1"/>
              </a:buClr>
              <a:buSzPts val="1100"/>
              <a:buFont typeface="Arial"/>
              <a:buChar char="•"/>
            </a:pPr>
            <a:r>
              <a:rPr b="1" lang="en-US" sz="1100"/>
              <a:t>Bulk</a:t>
            </a:r>
            <a:r>
              <a:rPr lang="en-US" sz="1100"/>
              <a:t> retrievals typically complete within 5–12 hours (lowest cost).</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US" sz="1100"/>
              <a:t>You might compare these options to choosing the cost for shipping a package by using the most economical method for your needs.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p47:notes"/>
          <p:cNvSpPr txBox="1"/>
          <p:nvPr>
            <p:ph idx="1" type="body"/>
          </p:nvPr>
        </p:nvSpPr>
        <p:spPr>
          <a:xfrm>
            <a:off x="701043" y="4415792"/>
            <a:ext cx="5471158"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Amazon S3 Glacier's data archiving means that although you can store your data at an extremely low cost (even in comparison to Amazon S3), you cannot retrieve your data immediately when you want it.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Data stored in Amazon S3 Glacier can take several hours to retrieve.</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You should be familiar with three key Amazon S3 Glacier terms:</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rPr>
              <a:t>Archive</a:t>
            </a:r>
            <a:r>
              <a:rPr lang="en-US" sz="1100">
                <a:solidFill>
                  <a:schemeClr val="dk1"/>
                </a:solidFill>
              </a:rPr>
              <a:t>: Any object such as a photo, video, file, or document that you store in Amazon S3 Glacier. It is the base unit of storage in Amazon S3 Glacier. Each archive has its own unique ID and can also have a description.</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rPr>
              <a:t>Vault</a:t>
            </a:r>
            <a:r>
              <a:rPr lang="en-US" sz="1100">
                <a:solidFill>
                  <a:schemeClr val="dk1"/>
                </a:solidFill>
              </a:rPr>
              <a:t>: A container for storing archives. When you create a vault, you specify the vault name and the region in which you would like to locate the vault.</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rPr>
              <a:t>Vault Access Policy</a:t>
            </a:r>
            <a:r>
              <a:rPr lang="en-US" sz="1100">
                <a:solidFill>
                  <a:schemeClr val="dk1"/>
                </a:solidFill>
              </a:rPr>
              <a:t>: Determine who can and cannot access the data stored in the vault and what operations users can and cannot perform. One vault access policy can be created for each vault to manage access permissions for that vault. You can also use a vault lock policy to make sure a vault cannot be altered. Each vault can have one vault access policy and one vault lock policy that is attached to it.</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t>Three options are available for retrieving data with varying access times and cost: expedited, standard, and bulk retrievals. They are listed as follows:</a:t>
            </a:r>
            <a:endParaRPr sz="1100">
              <a:solidFill>
                <a:schemeClr val="dk1"/>
              </a:solidFill>
            </a:endParaRPr>
          </a:p>
          <a:p>
            <a:pPr indent="-171450" lvl="0" marL="171450" rtl="0" algn="l">
              <a:spcBef>
                <a:spcPts val="0"/>
              </a:spcBef>
              <a:spcAft>
                <a:spcPts val="0"/>
              </a:spcAft>
              <a:buClr>
                <a:schemeClr val="dk1"/>
              </a:buClr>
              <a:buSzPts val="1100"/>
              <a:buFont typeface="Arial"/>
              <a:buChar char="•"/>
            </a:pPr>
            <a:r>
              <a:rPr b="1" lang="en-US" sz="1100"/>
              <a:t>Expedited</a:t>
            </a:r>
            <a:r>
              <a:rPr lang="en-US" sz="1100"/>
              <a:t> retrievals are typically made available within 1 – 5 minutes (highest cost).</a:t>
            </a:r>
            <a:endParaRPr/>
          </a:p>
          <a:p>
            <a:pPr indent="-171450" lvl="0" marL="171450" rtl="0" algn="l">
              <a:spcBef>
                <a:spcPts val="0"/>
              </a:spcBef>
              <a:spcAft>
                <a:spcPts val="0"/>
              </a:spcAft>
              <a:buClr>
                <a:schemeClr val="dk1"/>
              </a:buClr>
              <a:buSzPts val="1100"/>
              <a:buFont typeface="Arial"/>
              <a:buChar char="•"/>
            </a:pPr>
            <a:r>
              <a:rPr b="1" lang="en-US" sz="1100"/>
              <a:t>Standard</a:t>
            </a:r>
            <a:r>
              <a:rPr lang="en-US" sz="1100"/>
              <a:t> retrievals typically complete within 3 – 5 hours (less than expedited, more than bulk).</a:t>
            </a:r>
            <a:endParaRPr/>
          </a:p>
          <a:p>
            <a:pPr indent="-171450" lvl="0" marL="171450" rtl="0" algn="l">
              <a:spcBef>
                <a:spcPts val="0"/>
              </a:spcBef>
              <a:spcAft>
                <a:spcPts val="0"/>
              </a:spcAft>
              <a:buClr>
                <a:schemeClr val="dk1"/>
              </a:buClr>
              <a:buSzPts val="1100"/>
              <a:buFont typeface="Arial"/>
              <a:buChar char="•"/>
            </a:pPr>
            <a:r>
              <a:rPr b="1" lang="en-US" sz="1100"/>
              <a:t>Bulk</a:t>
            </a:r>
            <a:r>
              <a:rPr lang="en-US" sz="1100"/>
              <a:t> retrievals typically complete within 5 – 12 hours (lowest cost).</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US" sz="1100"/>
              <a:t>Compare it to choosing the cost to most economically ship a package.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 name="Google Shape;825;p48:notes"/>
          <p:cNvSpPr txBox="1"/>
          <p:nvPr>
            <p:ph idx="1" type="body"/>
          </p:nvPr>
        </p:nvSpPr>
        <p:spPr>
          <a:xfrm>
            <a:off x="818002" y="4400549"/>
            <a:ext cx="5486400" cy="388130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t>Media asset </a:t>
            </a:r>
            <a:r>
              <a:rPr b="1" lang="en-US" sz="1100">
                <a:solidFill>
                  <a:schemeClr val="dk1"/>
                </a:solidFill>
                <a:latin typeface="Calibri"/>
                <a:ea typeface="Calibri"/>
                <a:cs typeface="Calibri"/>
                <a:sym typeface="Calibri"/>
              </a:rPr>
              <a:t>archiving</a:t>
            </a:r>
            <a:endParaRPr b="1" sz="1100"/>
          </a:p>
          <a:p>
            <a:pPr indent="0" lvl="0" marL="0" rtl="0" algn="l">
              <a:spcBef>
                <a:spcPts val="0"/>
              </a:spcBef>
              <a:spcAft>
                <a:spcPts val="0"/>
              </a:spcAft>
              <a:buNone/>
            </a:pPr>
            <a:r>
              <a:rPr lang="en-US" sz="1100"/>
              <a:t>Media assets—such as video and news footage—require durable storage and can grow to many petabytes over time. Amazon S3 Glacier enables you to archive older media content affordably and then move it to Amazon S3 for distribution when it is needed.</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solidFill>
                  <a:schemeClr val="dk1"/>
                </a:solidFill>
                <a:latin typeface="Calibri"/>
                <a:ea typeface="Calibri"/>
                <a:cs typeface="Calibri"/>
                <a:sym typeface="Calibri"/>
              </a:rPr>
              <a:t>Healthcare information archiving</a:t>
            </a:r>
            <a:endParaRPr/>
          </a:p>
          <a:p>
            <a:pPr indent="0" lvl="0" marL="0" rtl="0" algn="l">
              <a:spcBef>
                <a:spcPts val="0"/>
              </a:spcBef>
              <a:spcAft>
                <a:spcPts val="0"/>
              </a:spcAft>
              <a:buNone/>
            </a:pPr>
            <a:r>
              <a:rPr lang="en-US" sz="1100"/>
              <a:t>To meet regulatory requirements, hospital systems must retain petabytes of patient records—such as </a:t>
            </a:r>
            <a:r>
              <a:rPr b="0" i="0" lang="en-US" sz="1100">
                <a:solidFill>
                  <a:schemeClr val="dk1"/>
                </a:solidFill>
                <a:latin typeface="Calibri"/>
                <a:ea typeface="Calibri"/>
                <a:cs typeface="Calibri"/>
                <a:sym typeface="Calibri"/>
              </a:rPr>
              <a:t>Low-Income Subsidy </a:t>
            </a:r>
            <a:r>
              <a:rPr lang="en-US" sz="1100"/>
              <a:t>(LIS) information, picture archiving and communication system (PACS) data, or </a:t>
            </a:r>
            <a:r>
              <a:rPr b="0" i="0" lang="en-US" sz="1100">
                <a:solidFill>
                  <a:schemeClr val="dk1"/>
                </a:solidFill>
                <a:latin typeface="Calibri"/>
                <a:ea typeface="Calibri"/>
                <a:cs typeface="Calibri"/>
                <a:sym typeface="Calibri"/>
              </a:rPr>
              <a:t>Electronic Health Records (</a:t>
            </a:r>
            <a:r>
              <a:rPr lang="en-US" sz="1100"/>
              <a:t>EHR)—for decades. Amazon S3 Glacier can help you reliably archive patient record data securely at a very low cost.</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solidFill>
                  <a:schemeClr val="dk1"/>
                </a:solidFill>
                <a:latin typeface="Calibri"/>
                <a:ea typeface="Calibri"/>
                <a:cs typeface="Calibri"/>
                <a:sym typeface="Calibri"/>
              </a:rPr>
              <a:t>Regulatory and compliance archiving</a:t>
            </a:r>
            <a:endParaRPr/>
          </a:p>
          <a:p>
            <a:pPr indent="0" lvl="0" marL="0" rtl="0" algn="l">
              <a:spcBef>
                <a:spcPts val="0"/>
              </a:spcBef>
              <a:spcAft>
                <a:spcPts val="0"/>
              </a:spcAft>
              <a:buNone/>
            </a:pPr>
            <a:r>
              <a:rPr lang="en-US" sz="1100"/>
              <a:t>Many enterprises, like those in financial services and healthcare, must retain regulatory and compliance archives for extended durations. Amazon S3 Glacier Vault Lock can help you set compliance controls so you can work towards meeting your compliance objectives, such as the U.S. Securities and Exchange Commission (SEC) Rule 17a-4(f).</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b="1" lang="en-US" sz="1100">
                <a:solidFill>
                  <a:schemeClr val="dk1"/>
                </a:solidFill>
                <a:latin typeface="Calibri"/>
                <a:ea typeface="Calibri"/>
                <a:cs typeface="Calibri"/>
                <a:sym typeface="Calibri"/>
              </a:rPr>
              <a:t>Scientific data archiving</a:t>
            </a:r>
            <a:endParaRPr/>
          </a:p>
          <a:p>
            <a:pPr indent="0" lvl="0" marL="0" rtl="0" algn="l">
              <a:spcBef>
                <a:spcPts val="0"/>
              </a:spcBef>
              <a:spcAft>
                <a:spcPts val="0"/>
              </a:spcAft>
              <a:buNone/>
            </a:pPr>
            <a:r>
              <a:rPr lang="en-US" sz="1100"/>
              <a:t>Research organizations generate, analyze, and archive large amounts of data. By using Amazon S3 Glacier, you can reduce the complexities of hardware and facility management and capacity planning.</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solidFill>
                  <a:schemeClr val="dk1"/>
                </a:solidFill>
                <a:latin typeface="Calibri"/>
                <a:ea typeface="Calibri"/>
                <a:cs typeface="Calibri"/>
                <a:sym typeface="Calibri"/>
              </a:rPr>
              <a:t>Digital preservation</a:t>
            </a:r>
            <a:endParaRPr/>
          </a:p>
          <a:p>
            <a:pPr indent="0" lvl="0" marL="0" rtl="0" algn="l">
              <a:spcBef>
                <a:spcPts val="0"/>
              </a:spcBef>
              <a:spcAft>
                <a:spcPts val="0"/>
              </a:spcAft>
              <a:buNone/>
            </a:pPr>
            <a:r>
              <a:rPr lang="en-US" sz="1100"/>
              <a:t>Libraries and government agencies must handle data integrity challenges in their digital preservation efforts. Unlike traditional systems—which can require laborious data verification and manual repair—Amazon S3 Glacier performs regular, systematic data integrity checks, and it is designed to be automatically self-healing.</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solidFill>
                  <a:schemeClr val="dk1"/>
                </a:solidFill>
                <a:latin typeface="Calibri"/>
                <a:ea typeface="Calibri"/>
                <a:cs typeface="Calibri"/>
                <a:sym typeface="Calibri"/>
              </a:rPr>
              <a:t>Magnetic tape replacement</a:t>
            </a:r>
            <a:endParaRPr/>
          </a:p>
          <a:p>
            <a:pPr indent="0" lvl="0" marL="0" rtl="0" algn="l">
              <a:spcBef>
                <a:spcPts val="0"/>
              </a:spcBef>
              <a:spcAft>
                <a:spcPts val="0"/>
              </a:spcAft>
              <a:buNone/>
            </a:pPr>
            <a:r>
              <a:rPr lang="en-US" sz="1100"/>
              <a:t>On-premises or offsite tape libraries can lower storage costs, but they can require large upfront investments and specialized maintenance. Amazon S3 Glacier has no upfront cost and reduces the cost and burden of maintenance.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To store and access data in Amazon S3 Glacier, you can use the AWS Management Console. However, only a few operations—such as creating and deleting vaults, and creating and managing archive policies—are available in the console.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For almost all other operations and interactions with Amazon S3 Glacier, you must use either the Amazon S3 Glacier REST APIs, the AWS Java or .NET SDKs, or the </a:t>
            </a:r>
            <a:r>
              <a:rPr i="0" lang="en-US" sz="1100"/>
              <a:t>AWS CLI</a:t>
            </a:r>
            <a:r>
              <a:rPr lang="en-US" sz="1100">
                <a:solidFill>
                  <a:schemeClr val="dk1"/>
                </a:solidFill>
              </a:rPr>
              <a:t>.</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You can also use lifecycle policies to archive data into Amazon S3 Glacier. Next, you will learn about lifecycle policies.</a:t>
            </a:r>
            <a:endParaRPr/>
          </a:p>
          <a:p>
            <a:pPr indent="0" lvl="0" marL="0" rtl="0" algn="l">
              <a:spcBef>
                <a:spcPts val="0"/>
              </a:spcBef>
              <a:spcAft>
                <a:spcPts val="0"/>
              </a:spcAft>
              <a:buNone/>
            </a:pPr>
            <a:r>
              <a:t/>
            </a:r>
            <a:endParaRPr sz="11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Introduce Section 1: Amazon Elastic Block Store (Amazon EBS).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50:notes"/>
          <p:cNvSpPr txBox="1"/>
          <p:nvPr>
            <p:ph idx="1" type="body"/>
          </p:nvPr>
        </p:nvSpPr>
        <p:spPr>
          <a:xfrm>
            <a:off x="685800" y="4400550"/>
            <a:ext cx="5486400" cy="38290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You should automate the lifecycle of the data that you store in Amazon S3. By using lifecycle policies, you can cycle data at regular intervals between different Amazon S3 storage types. This automation reduces your overall cost, because you pay less for data as it becomes less important with time.</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In addition to setting lifecycle rules per object, you can also set lifecycle rules per bucket.</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Consider an example of a lifecycle policy that moves data as it ages from </a:t>
            </a:r>
            <a:r>
              <a:rPr b="1" lang="en-US" sz="1100">
                <a:solidFill>
                  <a:schemeClr val="dk1"/>
                </a:solidFill>
              </a:rPr>
              <a:t>Amazon S3 Standard </a:t>
            </a:r>
            <a:r>
              <a:rPr lang="en-US" sz="1100">
                <a:solidFill>
                  <a:schemeClr val="dk1"/>
                </a:solidFill>
              </a:rPr>
              <a:t>to </a:t>
            </a:r>
            <a:r>
              <a:rPr b="1" lang="en-US" sz="1100">
                <a:solidFill>
                  <a:schemeClr val="dk1"/>
                </a:solidFill>
              </a:rPr>
              <a:t>Amazon S3 Standard – Infrequent Access</a:t>
            </a:r>
            <a:r>
              <a:rPr b="0" lang="en-US" sz="1100">
                <a:solidFill>
                  <a:schemeClr val="dk1"/>
                </a:solidFill>
              </a:rPr>
              <a:t>, and finally</a:t>
            </a:r>
            <a:r>
              <a:rPr lang="en-US" sz="1100">
                <a:solidFill>
                  <a:schemeClr val="dk1"/>
                </a:solidFill>
              </a:rPr>
              <a:t>, into </a:t>
            </a:r>
            <a:r>
              <a:rPr b="1" lang="en-US" sz="1100">
                <a:solidFill>
                  <a:schemeClr val="dk1"/>
                </a:solidFill>
              </a:rPr>
              <a:t>Amazon S3 Glacier </a:t>
            </a:r>
            <a:r>
              <a:rPr lang="en-US" sz="1100">
                <a:solidFill>
                  <a:schemeClr val="dk1"/>
                </a:solidFill>
              </a:rPr>
              <a:t>before it is deleted. Suppose that a user uploads a video to your application and your application generates a thumbnail preview of the video. This video preview is stored to Amazon S3 Standard, because it is likely that the user wants to access it right away.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Your usage data indicates that most thumbnail previews are not accessed after 30 days. Your lifecycle policy takes these previews and moves them to Amazon S3 – Infrequent Access after 30 days. After another 30 days elapse, the preview is unlikely to be accessed again. The preview is then moved to Amazon S3 Glacier, where it remains for 1 year. After 1 year, the preview is deleted. The important thing is that the lifecycle policy manages all this movement automatically.</a:t>
            </a:r>
            <a:br>
              <a:rPr lang="en-US" sz="1100">
                <a:solidFill>
                  <a:schemeClr val="dk1"/>
                </a:solidFill>
              </a:rPr>
            </a:br>
            <a:endParaRPr sz="11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rPr lang="en-US" sz="1100"/>
              <a:t>To learn more, see </a:t>
            </a:r>
            <a:r>
              <a:rPr lang="en-US" sz="1100" u="sng">
                <a:solidFill>
                  <a:schemeClr val="hlink"/>
                </a:solidFill>
                <a:hlinkClick r:id="rId2"/>
              </a:rPr>
              <a:t>Object lifecycle management</a:t>
            </a:r>
            <a:endParaRPr sz="1100"/>
          </a:p>
          <a:p>
            <a:pPr indent="0" lvl="0" marL="0" rtl="0" algn="l">
              <a:spcBef>
                <a:spcPts val="0"/>
              </a:spcBef>
              <a:spcAft>
                <a:spcPts val="0"/>
              </a:spcAft>
              <a:buNone/>
            </a:pPr>
            <a:r>
              <a:t/>
            </a:r>
            <a:endParaRPr sz="11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While </a:t>
            </a:r>
            <a:r>
              <a:rPr b="1" lang="en-US" sz="1100">
                <a:solidFill>
                  <a:schemeClr val="dk1"/>
                </a:solidFill>
              </a:rPr>
              <a:t>Amazon S3 </a:t>
            </a:r>
            <a:r>
              <a:rPr b="0" lang="en-US" sz="1100">
                <a:solidFill>
                  <a:schemeClr val="dk1"/>
                </a:solidFill>
              </a:rPr>
              <a:t>and</a:t>
            </a:r>
            <a:r>
              <a:rPr b="1" lang="en-US" sz="1100">
                <a:solidFill>
                  <a:schemeClr val="dk1"/>
                </a:solidFill>
              </a:rPr>
              <a:t> Amazon S3 Glacier </a:t>
            </a:r>
            <a:r>
              <a:rPr lang="en-US" sz="1100">
                <a:solidFill>
                  <a:schemeClr val="dk1"/>
                </a:solidFill>
              </a:rPr>
              <a:t>are both object storage solutions that enable you to store a virtually unlimited amount of data, they have some critical differences between them. The chart outlines some of these differences. </a:t>
            </a:r>
            <a:endParaRPr/>
          </a:p>
          <a:p>
            <a:pPr indent="0" lvl="0" marL="0" rtl="0" algn="l">
              <a:spcBef>
                <a:spcPts val="0"/>
              </a:spcBef>
              <a:spcAft>
                <a:spcPts val="0"/>
              </a:spcAft>
              <a:buNone/>
            </a:pPr>
            <a:r>
              <a:t/>
            </a:r>
            <a:endParaRPr sz="1100">
              <a:solidFill>
                <a:schemeClr val="dk1"/>
              </a:solidFill>
            </a:endParaRPr>
          </a:p>
          <a:p>
            <a:pPr indent="-228600" lvl="0" marL="228600" rtl="0" algn="l">
              <a:spcBef>
                <a:spcPts val="0"/>
              </a:spcBef>
              <a:spcAft>
                <a:spcPts val="0"/>
              </a:spcAft>
              <a:buClr>
                <a:schemeClr val="dk1"/>
              </a:buClr>
              <a:buSzPts val="1100"/>
              <a:buFont typeface="Calibri"/>
              <a:buAutoNum type="arabicPeriod"/>
            </a:pPr>
            <a:r>
              <a:rPr lang="en-US" sz="1100">
                <a:solidFill>
                  <a:schemeClr val="dk1"/>
                </a:solidFill>
              </a:rPr>
              <a:t>Be careful when you decide which storage solution is correct for your needs. These two services serve very different storage needs. Amazon S3 is designed for frequent, low-latency access to your data, but Amazon S3 Glacier is designed for low-cost, long-term storage of infrequently accessed data.</a:t>
            </a:r>
            <a:endParaRPr/>
          </a:p>
          <a:p>
            <a:pPr indent="-228600" lvl="0" marL="228600" rtl="0" algn="l">
              <a:spcBef>
                <a:spcPts val="0"/>
              </a:spcBef>
              <a:spcAft>
                <a:spcPts val="0"/>
              </a:spcAft>
              <a:buClr>
                <a:schemeClr val="dk1"/>
              </a:buClr>
              <a:buSzPts val="1100"/>
              <a:buFont typeface="Calibri"/>
              <a:buAutoNum type="arabicPeriod"/>
            </a:pPr>
            <a:r>
              <a:rPr lang="en-US" sz="1100">
                <a:solidFill>
                  <a:schemeClr val="dk1"/>
                </a:solidFill>
              </a:rPr>
              <a:t>The maximum item size in Amazon S3 is 5 TB, but Amazon S3 Glacier can store items that are up to 40 TB.</a:t>
            </a:r>
            <a:endParaRPr/>
          </a:p>
          <a:p>
            <a:pPr indent="-228600" lvl="0" marL="228600" rtl="0" algn="l">
              <a:spcBef>
                <a:spcPts val="0"/>
              </a:spcBef>
              <a:spcAft>
                <a:spcPts val="0"/>
              </a:spcAft>
              <a:buClr>
                <a:schemeClr val="dk1"/>
              </a:buClr>
              <a:buSzPts val="1100"/>
              <a:buFont typeface="Calibri"/>
              <a:buAutoNum type="arabicPeriod"/>
            </a:pPr>
            <a:r>
              <a:rPr lang="en-US" sz="1100">
                <a:solidFill>
                  <a:schemeClr val="dk1"/>
                </a:solidFill>
              </a:rPr>
              <a:t>Because Amazon S3 gives you faster access to your data, the storage cost per gigabyte is higher than it is with Amazon S3 Glacier. </a:t>
            </a:r>
            <a:endParaRPr/>
          </a:p>
          <a:p>
            <a:pPr indent="-228600" lvl="0" marL="228600" rtl="0" algn="l">
              <a:spcBef>
                <a:spcPts val="0"/>
              </a:spcBef>
              <a:spcAft>
                <a:spcPts val="0"/>
              </a:spcAft>
              <a:buClr>
                <a:schemeClr val="dk1"/>
              </a:buClr>
              <a:buSzPts val="1100"/>
              <a:buFont typeface="Calibri"/>
              <a:buAutoNum type="arabicPeriod"/>
            </a:pPr>
            <a:r>
              <a:rPr lang="en-US" sz="1100">
                <a:solidFill>
                  <a:schemeClr val="dk1"/>
                </a:solidFill>
              </a:rPr>
              <a:t>While both services have per-request charges, Amazon S3 charges for </a:t>
            </a:r>
            <a:r>
              <a:rPr b="1" lang="en-US" sz="1100">
                <a:solidFill>
                  <a:schemeClr val="dk1"/>
                </a:solidFill>
              </a:rPr>
              <a:t>PUT, COPY, POST, LIST, GET </a:t>
            </a:r>
            <a:r>
              <a:rPr b="0" lang="en-US" sz="1100">
                <a:solidFill>
                  <a:schemeClr val="dk1"/>
                </a:solidFill>
              </a:rPr>
              <a:t>operations. In </a:t>
            </a:r>
            <a:r>
              <a:rPr lang="en-US" sz="1100">
                <a:solidFill>
                  <a:schemeClr val="dk1"/>
                </a:solidFill>
              </a:rPr>
              <a:t>contrast, Amazon S3 Glacier charges for </a:t>
            </a:r>
            <a:r>
              <a:rPr b="1" lang="en-US" sz="1100">
                <a:solidFill>
                  <a:schemeClr val="dk1"/>
                </a:solidFill>
              </a:rPr>
              <a:t>UPLOAD </a:t>
            </a:r>
            <a:r>
              <a:rPr b="0" lang="en-US" sz="1100">
                <a:solidFill>
                  <a:schemeClr val="dk1"/>
                </a:solidFill>
              </a:rPr>
              <a:t>and </a:t>
            </a:r>
            <a:r>
              <a:rPr b="1" lang="en-US" sz="1100">
                <a:solidFill>
                  <a:schemeClr val="dk1"/>
                </a:solidFill>
              </a:rPr>
              <a:t>retrieval</a:t>
            </a:r>
            <a:r>
              <a:rPr b="0" lang="en-US" sz="1100">
                <a:solidFill>
                  <a:schemeClr val="dk1"/>
                </a:solidFill>
              </a:rPr>
              <a:t> operations.</a:t>
            </a:r>
            <a:endParaRPr sz="1100">
              <a:solidFill>
                <a:schemeClr val="dk1"/>
              </a:solidFill>
            </a:endParaRPr>
          </a:p>
          <a:p>
            <a:pPr indent="-228600" lvl="0" marL="228600" rtl="0" algn="l">
              <a:spcBef>
                <a:spcPts val="0"/>
              </a:spcBef>
              <a:spcAft>
                <a:spcPts val="0"/>
              </a:spcAft>
              <a:buClr>
                <a:schemeClr val="dk1"/>
              </a:buClr>
              <a:buSzPts val="1100"/>
              <a:buFont typeface="Calibri"/>
              <a:buAutoNum type="arabicPeriod"/>
            </a:pPr>
            <a:r>
              <a:rPr lang="en-US" sz="1100">
                <a:solidFill>
                  <a:schemeClr val="dk1"/>
                </a:solidFill>
              </a:rPr>
              <a:t>Because Amazon S3 Glacier was designed for less-frequent access to data, it costs more for each retrieval request than Amazon S3.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6" name="Google Shape;896;p52:notes"/>
          <p:cNvSpPr txBox="1"/>
          <p:nvPr>
            <p:ph idx="1" type="body"/>
          </p:nvPr>
        </p:nvSpPr>
        <p:spPr>
          <a:xfrm>
            <a:off x="685800" y="4400549"/>
            <a:ext cx="5486400" cy="439075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Calibri"/>
              <a:buNone/>
            </a:pPr>
            <a:r>
              <a:rPr lang="en-US" sz="1100">
                <a:solidFill>
                  <a:schemeClr val="dk1"/>
                </a:solidFill>
              </a:rPr>
              <a:t>Another important difference between Amazon S3 and Amazon S3 Glacier is how data is encrypted. </a:t>
            </a:r>
            <a:r>
              <a:rPr b="0" i="0" lang="en-US" sz="1100">
                <a:solidFill>
                  <a:schemeClr val="dk1"/>
                </a:solidFill>
                <a:latin typeface="Calibri"/>
                <a:ea typeface="Calibri"/>
                <a:cs typeface="Calibri"/>
                <a:sym typeface="Calibri"/>
              </a:rPr>
              <a:t>Server-side encryption is focused on protecting data at rest. </a:t>
            </a:r>
            <a:r>
              <a:rPr lang="en-US" sz="1100">
                <a:solidFill>
                  <a:schemeClr val="dk1"/>
                </a:solidFill>
              </a:rPr>
              <a:t>With both solutions, you can securely transfer your data over HTTPS. Any data that is archived in Amazon S3 Glacier is encrypted by default. With Amazon S3, your application must initiate server-side encryption. You can accomplish server-side encryption in Amazon S3 in several ways:</a:t>
            </a:r>
            <a:endParaRPr/>
          </a:p>
          <a:p>
            <a:pPr indent="0" lvl="0" marL="0" rtl="0" algn="l">
              <a:spcBef>
                <a:spcPts val="0"/>
              </a:spcBef>
              <a:spcAft>
                <a:spcPts val="0"/>
              </a:spcAft>
              <a:buClr>
                <a:schemeClr val="dk1"/>
              </a:buClr>
              <a:buSzPts val="1100"/>
              <a:buFont typeface="Calibri"/>
              <a:buNone/>
            </a:pPr>
            <a:r>
              <a:t/>
            </a:r>
            <a:endParaRPr sz="1100">
              <a:solidFill>
                <a:schemeClr val="dk1"/>
              </a:solidFill>
            </a:endParaRPr>
          </a:p>
          <a:p>
            <a:pPr indent="-171450" lvl="0" marL="171450" rtl="0" algn="l">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Server-side encryption with </a:t>
            </a:r>
            <a:r>
              <a:rPr b="1" i="0" lang="en-US" sz="1100">
                <a:solidFill>
                  <a:schemeClr val="dk1"/>
                </a:solidFill>
                <a:latin typeface="Calibri"/>
                <a:ea typeface="Calibri"/>
                <a:cs typeface="Calibri"/>
                <a:sym typeface="Calibri"/>
              </a:rPr>
              <a:t>Amazon S3-managed encryption keys</a:t>
            </a:r>
            <a:r>
              <a:rPr b="0" i="0" lang="en-US" sz="1100">
                <a:solidFill>
                  <a:schemeClr val="dk1"/>
                </a:solidFill>
                <a:latin typeface="Calibri"/>
                <a:ea typeface="Calibri"/>
                <a:cs typeface="Calibri"/>
                <a:sym typeface="Calibri"/>
              </a:rPr>
              <a:t> (</a:t>
            </a:r>
            <a:r>
              <a:rPr b="1" i="0" lang="en-US" sz="1100">
                <a:solidFill>
                  <a:schemeClr val="dk1"/>
                </a:solidFill>
                <a:latin typeface="Calibri"/>
                <a:ea typeface="Calibri"/>
                <a:cs typeface="Calibri"/>
                <a:sym typeface="Calibri"/>
              </a:rPr>
              <a:t>SSE-S3</a:t>
            </a:r>
            <a:r>
              <a:rPr b="0" i="0" lang="en-US" sz="1100">
                <a:solidFill>
                  <a:schemeClr val="dk1"/>
                </a:solidFill>
                <a:latin typeface="Calibri"/>
                <a:ea typeface="Calibri"/>
                <a:cs typeface="Calibri"/>
                <a:sym typeface="Calibri"/>
              </a:rPr>
              <a:t>) employs strong multi-factor encryption. Amazon S3 encrypts each object with a unique key. As an additional safeguard, it encrypts the key with a main key that it regularly rotates. Amazon S3 server-side encryption uses one of the strongest block ciphers available, 256-bit Advanced Encryption Standard (AES-256), to encrypt your data.</a:t>
            </a:r>
            <a:endParaRPr/>
          </a:p>
          <a:p>
            <a:pPr indent="-101600" lvl="0" marL="171450" rtl="0" algn="l">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Using server-side encryption with </a:t>
            </a:r>
            <a:r>
              <a:rPr b="1" i="0" lang="en-US" sz="1100">
                <a:solidFill>
                  <a:schemeClr val="dk1"/>
                </a:solidFill>
                <a:latin typeface="Calibri"/>
                <a:ea typeface="Calibri"/>
                <a:cs typeface="Calibri"/>
                <a:sym typeface="Calibri"/>
              </a:rPr>
              <a:t>Customer-provided Encryption Keys (SSE-C)</a:t>
            </a:r>
            <a:r>
              <a:rPr b="0" i="0" lang="en-US" sz="1100">
                <a:solidFill>
                  <a:schemeClr val="dk1"/>
                </a:solidFill>
                <a:latin typeface="Calibri"/>
                <a:ea typeface="Calibri"/>
                <a:cs typeface="Calibri"/>
                <a:sym typeface="Calibri"/>
              </a:rPr>
              <a:t> enables you to set your own encryption keys. You include the encryption key as part of your request, and Amazon S3 manages both encryption (as it writes to disks), and decryption (when you access your objects).</a:t>
            </a:r>
            <a:endParaRPr/>
          </a:p>
          <a:p>
            <a:pPr indent="-101600" lvl="0" marL="171450" rtl="0" algn="l">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Using server-side encryption with </a:t>
            </a:r>
            <a:r>
              <a:rPr b="1" i="0" lang="en-US" sz="1100">
                <a:solidFill>
                  <a:schemeClr val="dk1"/>
                </a:solidFill>
                <a:latin typeface="Calibri"/>
                <a:ea typeface="Calibri"/>
                <a:cs typeface="Calibri"/>
                <a:sym typeface="Calibri"/>
              </a:rPr>
              <a:t>AWS Key Management Service</a:t>
            </a:r>
            <a:r>
              <a:rPr b="0" i="0" lang="en-US" sz="1100">
                <a:solidFill>
                  <a:schemeClr val="dk1"/>
                </a:solidFill>
                <a:latin typeface="Calibri"/>
                <a:ea typeface="Calibri"/>
                <a:cs typeface="Calibri"/>
                <a:sym typeface="Calibri"/>
              </a:rPr>
              <a:t> </a:t>
            </a:r>
            <a:r>
              <a:rPr b="1" i="0" lang="en-US" sz="1100">
                <a:solidFill>
                  <a:schemeClr val="dk1"/>
                </a:solidFill>
                <a:latin typeface="Calibri"/>
                <a:ea typeface="Calibri"/>
                <a:cs typeface="Calibri"/>
                <a:sym typeface="Calibri"/>
              </a:rPr>
              <a:t>(AWS KMS) </a:t>
            </a:r>
            <a:r>
              <a:rPr b="0" i="0" lang="en-US" sz="1100">
                <a:solidFill>
                  <a:schemeClr val="dk1"/>
                </a:solidFill>
                <a:latin typeface="Calibri"/>
                <a:ea typeface="Calibri"/>
                <a:cs typeface="Calibri"/>
                <a:sym typeface="Calibri"/>
              </a:rPr>
              <a:t>is a service that combines secure, highly available hardware and software to provide a key management system that is scaled for the cloud. AWS KMS uses </a:t>
            </a:r>
            <a:r>
              <a:rPr b="1" i="0" lang="en-US" sz="1100">
                <a:solidFill>
                  <a:schemeClr val="dk1"/>
                </a:solidFill>
                <a:latin typeface="Calibri"/>
                <a:ea typeface="Calibri"/>
                <a:cs typeface="Calibri"/>
                <a:sym typeface="Calibri"/>
              </a:rPr>
              <a:t>Customer Master Keys (CMKs)</a:t>
            </a:r>
            <a:r>
              <a:rPr b="0" i="0" lang="en-US" sz="1100">
                <a:solidFill>
                  <a:schemeClr val="dk1"/>
                </a:solidFill>
                <a:latin typeface="Calibri"/>
                <a:ea typeface="Calibri"/>
                <a:cs typeface="Calibri"/>
                <a:sym typeface="Calibri"/>
              </a:rPr>
              <a:t> to encrypt your Amazon S3 objects. You use AWS KMS through the </a:t>
            </a:r>
            <a:r>
              <a:rPr b="1" i="0" lang="en-US" sz="1100">
                <a:solidFill>
                  <a:schemeClr val="dk1"/>
                </a:solidFill>
                <a:latin typeface="Calibri"/>
                <a:ea typeface="Calibri"/>
                <a:cs typeface="Calibri"/>
                <a:sym typeface="Calibri"/>
              </a:rPr>
              <a:t>Encryption Keys </a:t>
            </a:r>
            <a:r>
              <a:rPr b="0" i="0" lang="en-US" sz="1100">
                <a:solidFill>
                  <a:schemeClr val="dk1"/>
                </a:solidFill>
                <a:latin typeface="Calibri"/>
                <a:ea typeface="Calibri"/>
                <a:cs typeface="Calibri"/>
                <a:sym typeface="Calibri"/>
              </a:rPr>
              <a:t>section in the IAM console. You can also access AWS KMS through the API to centrally create encryption keys, define the policies that control how keys can be used, and audit key usage to prove that they are being used correctly. You can use these keys to protect your data in Amazon S3 buckets.</a:t>
            </a:r>
            <a:endParaRPr/>
          </a:p>
          <a:p>
            <a:pPr indent="-101600" lvl="0" marL="171450" rtl="0" algn="l">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 name="Google Shape;93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Calibri"/>
              <a:buNone/>
            </a:pPr>
            <a:r>
              <a:rPr lang="en-US" sz="1100">
                <a:solidFill>
                  <a:schemeClr val="dk1"/>
                </a:solidFill>
              </a:rPr>
              <a:t>By default, only you can access your data. You can enable and control access to your data in Amazon S3 Glacier by using IAM. You set up an IAM policy that specifies user access.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You have completed an introduction to Amazon S3 Glacier, which included key differences between Amazon S3 and Amazon S3 Glacier. </a:t>
            </a:r>
            <a:endParaRPr/>
          </a:p>
          <a:p>
            <a:pPr indent="0" lvl="0" marL="0" rtl="0" algn="l">
              <a:spcBef>
                <a:spcPts val="0"/>
              </a:spcBef>
              <a:spcAft>
                <a:spcPts val="0"/>
              </a:spcAft>
              <a:buNone/>
            </a:pPr>
            <a:r>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To learn more about Amazon S3 Glacier, see </a:t>
            </a:r>
            <a:r>
              <a:rPr lang="en-US" sz="1100" u="sng">
                <a:solidFill>
                  <a:schemeClr val="hlink"/>
                </a:solidFill>
                <a:hlinkClick r:id="rId2"/>
              </a:rPr>
              <a:t>Glacier</a:t>
            </a:r>
            <a:r>
              <a:rPr lang="en-US"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101600" lvl="0" marL="171450" rtl="0" algn="l">
              <a:spcBef>
                <a:spcPts val="0"/>
              </a:spcBef>
              <a:spcAft>
                <a:spcPts val="0"/>
              </a:spcAft>
              <a:buClr>
                <a:schemeClr val="dk1"/>
              </a:buClr>
              <a:buSzPts val="1100"/>
              <a:buFont typeface="Arial"/>
              <a:buNone/>
            </a:pPr>
            <a:r>
              <a:t/>
            </a:r>
            <a:endParaRPr sz="11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9" name="Google Shape;95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Now, take a moment to watch the </a:t>
            </a:r>
            <a:r>
              <a:rPr lang="en-US" sz="1100" u="sng">
                <a:solidFill>
                  <a:schemeClr val="hlink"/>
                </a:solidFill>
                <a:latin typeface="Calibri"/>
                <a:ea typeface="Calibri"/>
                <a:cs typeface="Calibri"/>
                <a:sym typeface="Calibri"/>
                <a:hlinkClick r:id="rId2"/>
              </a:rPr>
              <a:t>Amazon Glacier demo</a:t>
            </a:r>
            <a:r>
              <a:rPr lang="en-US" sz="1100"/>
              <a:t>. The recording runs a little over 2 minutes, and it reinforces many of the concepts that were discussed in this section of the module.</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 demonstration shows how to configure the following resources by using the AWS Management Console. The demonstration shows how to:</a:t>
            </a:r>
            <a:endParaRPr/>
          </a:p>
          <a:p>
            <a:pPr indent="0" lvl="0" marL="0" rtl="0" algn="l">
              <a:spcBef>
                <a:spcPts val="0"/>
              </a:spcBef>
              <a:spcAft>
                <a:spcPts val="0"/>
              </a:spcAft>
              <a:buNone/>
            </a:pPr>
            <a:r>
              <a:t/>
            </a:r>
            <a:endParaRPr sz="1100"/>
          </a:p>
          <a:p>
            <a:pPr indent="-171450" lvl="0" marL="171450" rtl="0" algn="l">
              <a:spcBef>
                <a:spcPts val="0"/>
              </a:spcBef>
              <a:spcAft>
                <a:spcPts val="0"/>
              </a:spcAft>
              <a:buClr>
                <a:schemeClr val="dk1"/>
              </a:buClr>
              <a:buSzPts val="1100"/>
              <a:buFont typeface="Arial"/>
              <a:buChar char="•"/>
            </a:pPr>
            <a:r>
              <a:rPr lang="en-US" sz="1100"/>
              <a:t>Create an Amazon Glacier vault</a:t>
            </a:r>
            <a:endParaRPr/>
          </a:p>
          <a:p>
            <a:pPr indent="-171450" lvl="0" marL="171450" rtl="0" algn="l">
              <a:spcBef>
                <a:spcPts val="0"/>
              </a:spcBef>
              <a:spcAft>
                <a:spcPts val="0"/>
              </a:spcAft>
              <a:buClr>
                <a:schemeClr val="dk1"/>
              </a:buClr>
              <a:buSzPts val="1100"/>
              <a:buFont typeface="Arial"/>
              <a:buChar char="•"/>
            </a:pPr>
            <a:r>
              <a:rPr lang="en-US" sz="1100"/>
              <a:t>Upload archived items to the vault using a third-party graphical interface tool</a:t>
            </a:r>
            <a:endParaRPr/>
          </a:p>
          <a:p>
            <a:pPr indent="0" lvl="0" marL="0" rtl="0" algn="l">
              <a:spcBef>
                <a:spcPts val="0"/>
              </a:spcBef>
              <a:spcAft>
                <a:spcPts val="0"/>
              </a:spcAft>
              <a:buClr>
                <a:schemeClr val="dk1"/>
              </a:buClr>
              <a:buSzPts val="1100"/>
              <a:buFont typeface="Arial"/>
              <a:buNone/>
            </a:pPr>
            <a:r>
              <a:rPr lang="en-US" sz="1100"/>
              <a: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 this educator-led activity, you will be asked to log in to the AWS Management Console. The activity instructions are on the next slide. You will be challenged to answer five questions. The educator will lead the class in a discussion of each question, and reveal the correct answers.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a:solidFill>
                  <a:schemeClr val="dk1"/>
                </a:solidFill>
                <a:latin typeface="Calibri"/>
                <a:ea typeface="Calibri"/>
                <a:cs typeface="Calibri"/>
                <a:sym typeface="Calibri"/>
              </a:rPr>
              <a:t>Amazon EBS provides persistent block storage volumes for use with Amazon EC2 instances. Persistent storage is any data storage device that retains data after power to that device is shut off. It is also sometimes called </a:t>
            </a:r>
            <a:r>
              <a:rPr b="1" i="0" lang="en-US" sz="1100">
                <a:solidFill>
                  <a:schemeClr val="dk1"/>
                </a:solidFill>
                <a:latin typeface="Calibri"/>
                <a:ea typeface="Calibri"/>
                <a:cs typeface="Calibri"/>
                <a:sym typeface="Calibri"/>
              </a:rPr>
              <a:t>non-volatile storage</a:t>
            </a:r>
            <a:r>
              <a:rPr b="0" i="0"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Each Amazon EBS volume is automatically replicated </a:t>
            </a:r>
            <a:r>
              <a:rPr b="0" i="1" lang="en-US" sz="1100">
                <a:solidFill>
                  <a:schemeClr val="dk1"/>
                </a:solidFill>
                <a:latin typeface="Calibri"/>
                <a:ea typeface="Calibri"/>
                <a:cs typeface="Calibri"/>
                <a:sym typeface="Calibri"/>
              </a:rPr>
              <a:t>within</a:t>
            </a:r>
            <a:r>
              <a:rPr b="0" i="0" lang="en-US" sz="1100">
                <a:solidFill>
                  <a:schemeClr val="dk1"/>
                </a:solidFill>
                <a:latin typeface="Calibri"/>
                <a:ea typeface="Calibri"/>
                <a:cs typeface="Calibri"/>
                <a:sym typeface="Calibri"/>
              </a:rPr>
              <a:t> its Availability Zone to protect you from component failure. It is designed for high availability and durability. Amazon EBS volumes provide the consistent and low-latency performance that is needed to run your workloads.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With Amazon EBS, you can scale your usage up or down within minutes, while paying a low price for only what you provision.</a:t>
            </a:r>
            <a:endParaRPr sz="1100"/>
          </a:p>
          <a:p>
            <a:pPr indent="0" lvl="1" marL="0" marR="0" rtl="0" algn="l">
              <a:lnSpc>
                <a:spcPct val="100000"/>
              </a:lnSpc>
              <a:spcBef>
                <a:spcPts val="0"/>
              </a:spcBef>
              <a:spcAft>
                <a:spcPts val="0"/>
              </a:spcAft>
              <a:buClr>
                <a:schemeClr val="dk1"/>
              </a:buClr>
              <a:buSzPts val="1100"/>
              <a:buFont typeface="Calibri"/>
              <a:buNone/>
            </a:pPr>
            <a:r>
              <a:t/>
            </a:r>
            <a:endParaRPr sz="1100"/>
          </a:p>
          <a:p>
            <a:pPr indent="0" lvl="0" marL="0" rtl="0" algn="l">
              <a:spcBef>
                <a:spcPts val="600"/>
              </a:spcBef>
              <a:spcAft>
                <a:spcPts val="0"/>
              </a:spcAft>
              <a:buNone/>
            </a:pPr>
            <a:r>
              <a:t/>
            </a:r>
            <a:endParaRPr sz="11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It’s now time to review the module, and wrap up with a knowledge check and a discussion of a practice certification exam question.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Calibri"/>
              <a:buNone/>
            </a:pPr>
            <a:r>
              <a:rPr lang="en-US" sz="1100"/>
              <a:t>In summary, in this module, you learned how to:</a:t>
            </a:r>
            <a:endParaRPr/>
          </a:p>
          <a:p>
            <a:pPr indent="-171450" lvl="0" marL="171450" rtl="0" algn="l">
              <a:spcBef>
                <a:spcPts val="0"/>
              </a:spcBef>
              <a:spcAft>
                <a:spcPts val="0"/>
              </a:spcAft>
              <a:buClr>
                <a:schemeClr val="dk1"/>
              </a:buClr>
              <a:buSzPts val="1100"/>
              <a:buFont typeface="Arial"/>
              <a:buChar char="•"/>
            </a:pPr>
            <a:r>
              <a:rPr lang="en-US" sz="1100"/>
              <a:t>Identify the different types of storage</a:t>
            </a:r>
            <a:endParaRPr/>
          </a:p>
          <a:p>
            <a:pPr indent="-171450" lvl="0" marL="171450" rtl="0" algn="l">
              <a:spcBef>
                <a:spcPts val="0"/>
              </a:spcBef>
              <a:spcAft>
                <a:spcPts val="0"/>
              </a:spcAft>
              <a:buClr>
                <a:schemeClr val="dk1"/>
              </a:buClr>
              <a:buSzPts val="1100"/>
              <a:buFont typeface="Arial"/>
              <a:buChar char="•"/>
            </a:pPr>
            <a:r>
              <a:rPr lang="en-US" sz="1100"/>
              <a:t>Explain Amazon S3</a:t>
            </a:r>
            <a:endParaRPr/>
          </a:p>
          <a:p>
            <a:pPr indent="-171450" lvl="0" marL="171450" rtl="0" algn="l">
              <a:spcBef>
                <a:spcPts val="0"/>
              </a:spcBef>
              <a:spcAft>
                <a:spcPts val="0"/>
              </a:spcAft>
              <a:buClr>
                <a:schemeClr val="dk1"/>
              </a:buClr>
              <a:buSzPts val="1100"/>
              <a:buFont typeface="Arial"/>
              <a:buChar char="•"/>
            </a:pPr>
            <a:r>
              <a:rPr lang="en-US" sz="1100"/>
              <a:t>Identify the functionality in Amazon S3</a:t>
            </a:r>
            <a:endParaRPr/>
          </a:p>
          <a:p>
            <a:pPr indent="-171450" lvl="0" marL="171450" rtl="0" algn="l">
              <a:spcBef>
                <a:spcPts val="0"/>
              </a:spcBef>
              <a:spcAft>
                <a:spcPts val="0"/>
              </a:spcAft>
              <a:buClr>
                <a:schemeClr val="dk1"/>
              </a:buClr>
              <a:buSzPts val="1100"/>
              <a:buFont typeface="Arial"/>
              <a:buChar char="•"/>
            </a:pPr>
            <a:r>
              <a:rPr lang="en-US" sz="1100"/>
              <a:t>Explain Amazon EBS</a:t>
            </a:r>
            <a:endParaRPr/>
          </a:p>
          <a:p>
            <a:pPr indent="-171450" lvl="0" marL="171450" rtl="0" algn="l">
              <a:spcBef>
                <a:spcPts val="0"/>
              </a:spcBef>
              <a:spcAft>
                <a:spcPts val="0"/>
              </a:spcAft>
              <a:buClr>
                <a:schemeClr val="dk1"/>
              </a:buClr>
              <a:buSzPts val="1100"/>
              <a:buFont typeface="Arial"/>
              <a:buChar char="•"/>
            </a:pPr>
            <a:r>
              <a:rPr lang="en-US" sz="1100"/>
              <a:t>Identify the functionality in Amazon EBS</a:t>
            </a:r>
            <a:endParaRPr/>
          </a:p>
          <a:p>
            <a:pPr indent="-171450" lvl="0" marL="171450" rtl="0" algn="l">
              <a:spcBef>
                <a:spcPts val="0"/>
              </a:spcBef>
              <a:spcAft>
                <a:spcPts val="0"/>
              </a:spcAft>
              <a:buClr>
                <a:schemeClr val="dk1"/>
              </a:buClr>
              <a:buSzPts val="1100"/>
              <a:buFont typeface="Arial"/>
              <a:buChar char="•"/>
            </a:pPr>
            <a:r>
              <a:rPr lang="en-US" sz="1100"/>
              <a:t>Perform functions in Amazon EBS to build an Amazon EC2 storage solution </a:t>
            </a:r>
            <a:endParaRPr/>
          </a:p>
          <a:p>
            <a:pPr indent="-171450" lvl="0" marL="171450" rtl="0" algn="l">
              <a:spcBef>
                <a:spcPts val="0"/>
              </a:spcBef>
              <a:spcAft>
                <a:spcPts val="0"/>
              </a:spcAft>
              <a:buClr>
                <a:schemeClr val="dk1"/>
              </a:buClr>
              <a:buSzPts val="1100"/>
              <a:buFont typeface="Arial"/>
              <a:buChar char="•"/>
            </a:pPr>
            <a:r>
              <a:rPr lang="en-US" sz="1100"/>
              <a:t>Explain Amazon EFS</a:t>
            </a:r>
            <a:endParaRPr/>
          </a:p>
          <a:p>
            <a:pPr indent="-171450" lvl="0" marL="171450" rtl="0" algn="l">
              <a:spcBef>
                <a:spcPts val="0"/>
              </a:spcBef>
              <a:spcAft>
                <a:spcPts val="0"/>
              </a:spcAft>
              <a:buClr>
                <a:schemeClr val="dk1"/>
              </a:buClr>
              <a:buSzPts val="1100"/>
              <a:buFont typeface="Arial"/>
              <a:buChar char="•"/>
            </a:pPr>
            <a:r>
              <a:rPr lang="en-US" sz="1100"/>
              <a:t>Identify the functionality in Amazon EFS</a:t>
            </a:r>
            <a:endParaRPr/>
          </a:p>
          <a:p>
            <a:pPr indent="-171450" lvl="0" marL="171450" rtl="0" algn="l">
              <a:spcBef>
                <a:spcPts val="0"/>
              </a:spcBef>
              <a:spcAft>
                <a:spcPts val="0"/>
              </a:spcAft>
              <a:buClr>
                <a:schemeClr val="dk1"/>
              </a:buClr>
              <a:buSzPts val="1100"/>
              <a:buFont typeface="Arial"/>
              <a:buChar char="•"/>
            </a:pPr>
            <a:r>
              <a:rPr lang="en-US" sz="1100"/>
              <a:t>Explain Amazon S3 Glacier</a:t>
            </a:r>
            <a:endParaRPr/>
          </a:p>
          <a:p>
            <a:pPr indent="-171450" lvl="0" marL="171450" rtl="0" algn="l">
              <a:spcBef>
                <a:spcPts val="0"/>
              </a:spcBef>
              <a:spcAft>
                <a:spcPts val="0"/>
              </a:spcAft>
              <a:buClr>
                <a:schemeClr val="dk1"/>
              </a:buClr>
              <a:buSzPts val="1100"/>
              <a:buFont typeface="Arial"/>
              <a:buChar char="•"/>
            </a:pPr>
            <a:r>
              <a:rPr lang="en-US" sz="1100"/>
              <a:t>Identify the functionality in Amazon S3 Glacier</a:t>
            </a:r>
            <a:endParaRPr/>
          </a:p>
          <a:p>
            <a:pPr indent="-171450" lvl="0" marL="171450" rtl="0" algn="l">
              <a:spcBef>
                <a:spcPts val="0"/>
              </a:spcBef>
              <a:spcAft>
                <a:spcPts val="0"/>
              </a:spcAft>
              <a:buClr>
                <a:schemeClr val="dk1"/>
              </a:buClr>
              <a:buSzPts val="1100"/>
              <a:buFont typeface="Arial"/>
              <a:buChar char="•"/>
            </a:pPr>
            <a:r>
              <a:rPr lang="en-US" sz="1100"/>
              <a:t>Differentiate between Amazon EBS, Amazon S3, Amazon EFS, and Amazon S3 Glacier</a:t>
            </a:r>
            <a:endParaRPr/>
          </a:p>
          <a:p>
            <a:pPr indent="-101600" lvl="0" marL="171450" marR="0" rtl="0" algn="l">
              <a:lnSpc>
                <a:spcPct val="100000"/>
              </a:lnSpc>
              <a:spcBef>
                <a:spcPts val="0"/>
              </a:spcBef>
              <a:spcAft>
                <a:spcPts val="0"/>
              </a:spcAft>
              <a:buClr>
                <a:schemeClr val="dk1"/>
              </a:buClr>
              <a:buSzPts val="1100"/>
              <a:buFont typeface="Arial"/>
              <a:buNone/>
            </a:pPr>
            <a:r>
              <a:t/>
            </a:r>
            <a:endParaRPr sz="1100">
              <a:solidFill>
                <a:srgbClr val="44546A"/>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Complete the knowledge check for this module.</a:t>
            </a:r>
            <a:endParaRPr sz="1100"/>
          </a:p>
          <a:p>
            <a:pPr indent="0" lvl="0" marL="0" rtl="0" algn="l">
              <a:spcBef>
                <a:spcPts val="0"/>
              </a:spcBef>
              <a:spcAft>
                <a:spcPts val="0"/>
              </a:spcAft>
              <a:buNone/>
            </a:pPr>
            <a:r>
              <a:t/>
            </a:r>
            <a:endParaRPr sz="11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Look at the answer choices and rule them out based on the keywords that were previously highlighted.</a:t>
            </a:r>
            <a:endParaRPr sz="1100"/>
          </a:p>
          <a:p>
            <a:pPr indent="0" lvl="0" marL="0" rtl="0" algn="l">
              <a:spcBef>
                <a:spcPts val="0"/>
              </a:spcBef>
              <a:spcAft>
                <a:spcPts val="0"/>
              </a:spcAft>
              <a:buNone/>
            </a:pPr>
            <a:r>
              <a:t/>
            </a:r>
            <a:endParaRPr sz="11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4" name="Google Shape;1084;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If you want to learn more about the topics covered in this module, you might find the following additional resources helpful:</a:t>
            </a:r>
            <a:endParaRPr/>
          </a:p>
          <a:p>
            <a:pPr indent="-171450" lvl="0" marL="171450" rtl="0" algn="l">
              <a:spcBef>
                <a:spcPts val="0"/>
              </a:spcBef>
              <a:spcAft>
                <a:spcPts val="0"/>
              </a:spcAft>
              <a:buClr>
                <a:schemeClr val="dk1"/>
              </a:buClr>
              <a:buSzPts val="1100"/>
              <a:buFont typeface="Arial"/>
              <a:buChar char="•"/>
            </a:pPr>
            <a:r>
              <a:rPr lang="en-US" sz="1100" u="sng">
                <a:solidFill>
                  <a:schemeClr val="hlink"/>
                </a:solidFill>
                <a:hlinkClick r:id="rId2"/>
              </a:rPr>
              <a:t>AWS Storage page</a:t>
            </a:r>
            <a:endParaRPr sz="1100"/>
          </a:p>
          <a:p>
            <a:pPr indent="-171450" lvl="0" marL="171450" rtl="0" algn="l">
              <a:spcBef>
                <a:spcPts val="0"/>
              </a:spcBef>
              <a:spcAft>
                <a:spcPts val="0"/>
              </a:spcAft>
              <a:buClr>
                <a:schemeClr val="dk1"/>
              </a:buClr>
              <a:buSzPts val="1100"/>
              <a:buFont typeface="Arial"/>
              <a:buChar char="•"/>
            </a:pPr>
            <a:r>
              <a:rPr lang="en-US" sz="1100" u="sng">
                <a:solidFill>
                  <a:schemeClr val="hlink"/>
                </a:solidFill>
                <a:hlinkClick r:id="rId3"/>
              </a:rPr>
              <a:t>Storage Overview</a:t>
            </a:r>
            <a:endParaRPr sz="1100"/>
          </a:p>
          <a:p>
            <a:pPr indent="-171450" lvl="0" marL="171450" rtl="0" algn="l">
              <a:spcBef>
                <a:spcPts val="0"/>
              </a:spcBef>
              <a:spcAft>
                <a:spcPts val="0"/>
              </a:spcAft>
              <a:buClr>
                <a:schemeClr val="dk1"/>
              </a:buClr>
              <a:buSzPts val="1100"/>
              <a:buFont typeface="Arial"/>
              <a:buChar char="•"/>
            </a:pPr>
            <a:r>
              <a:rPr lang="en-US" sz="1100" u="sng">
                <a:solidFill>
                  <a:schemeClr val="hlink"/>
                </a:solidFill>
                <a:hlinkClick r:id="rId4"/>
              </a:rPr>
              <a:t>Recovering files from an Amazon EBS volume backup</a:t>
            </a:r>
            <a:endParaRPr sz="1100"/>
          </a:p>
          <a:p>
            <a:pPr indent="-171450" lvl="0" marL="171450" rtl="0" algn="l">
              <a:spcBef>
                <a:spcPts val="0"/>
              </a:spcBef>
              <a:spcAft>
                <a:spcPts val="0"/>
              </a:spcAft>
              <a:buClr>
                <a:schemeClr val="dk1"/>
              </a:buClr>
              <a:buSzPts val="1100"/>
              <a:buFont typeface="Arial"/>
              <a:buChar char="•"/>
            </a:pPr>
            <a:r>
              <a:rPr lang="en-US" sz="1100" u="sng">
                <a:solidFill>
                  <a:schemeClr val="hlink"/>
                </a:solidFill>
                <a:hlinkClick r:id="rId5"/>
              </a:rPr>
              <a:t>Confused by AWS Storage Options? S3, EFS, EBS Explained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2" name="Google Shape;1092;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Thanks for participating!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What happens if you want to change one character in a 1-GB file? With block storage, you change only the block that contains the character. With object storage, the entire file must be updated. </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One critical difference between some storage types is whether they offer </a:t>
            </a:r>
            <a:r>
              <a:rPr i="1" lang="en-US" sz="1100"/>
              <a:t>block-level storage </a:t>
            </a:r>
            <a:r>
              <a:rPr lang="en-US" sz="1100"/>
              <a:t>or </a:t>
            </a:r>
            <a:r>
              <a:rPr i="1" lang="en-US" sz="1100"/>
              <a:t>object-level storage</a:t>
            </a:r>
            <a:r>
              <a:rPr lang="en-US" sz="1100"/>
              <a:t>. </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This difference has a major effect on the throughput, latency, and cost of your storage solution. Block storage solutions are typically faster and use less bandwidth, but they can cost more than object-level storage.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8:notes"/>
          <p:cNvSpPr txBox="1"/>
          <p:nvPr>
            <p:ph idx="1" type="body"/>
          </p:nvPr>
        </p:nvSpPr>
        <p:spPr>
          <a:xfrm>
            <a:off x="685800" y="4400549"/>
            <a:ext cx="5486400" cy="3815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Amazon EBS enables you to create individual storage volumes and attach them to an Amazon EC2 instance. Amazon EBS offers block-level storage, where its volumes are automatically replicated within its Availability Zone. Amazon EBS is designed to provide durable, detachable, block-level storage (which is like an external hard drive) for your Amazon EC2 instances. Because they are directly attached to the instances, they can provide low latency between where the data is stored and where it might be used on the instance. </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For this reason, they can be used to run a database with an Amazon EC2 instance. Amazon EBS volumes are included as part of the backup of your instances into Amazon Machine Images (or AMIs). AMIs are stored in Amazon S3 and can be reused to create new Amazon EC2 instances later.</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 backup of an Amazon EBS volume is called a </a:t>
            </a:r>
            <a:r>
              <a:rPr i="1" lang="en-US" sz="1100"/>
              <a:t>snapshot</a:t>
            </a:r>
            <a:r>
              <a:rPr lang="en-US" sz="1100"/>
              <a:t>. The first snapshot is called the </a:t>
            </a:r>
            <a:r>
              <a:rPr i="1" lang="en-US" sz="1100"/>
              <a:t>baseline snapshot</a:t>
            </a:r>
            <a:r>
              <a:rPr lang="en-US" sz="1100"/>
              <a:t>. Any other snapshot after the baseline captures only what is different from the previous snapshot. </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Amazon EBS volumes uses include: </a:t>
            </a:r>
            <a:endParaRPr/>
          </a:p>
          <a:p>
            <a:pPr indent="-171450" lvl="0" marL="171450" rtl="0" algn="l">
              <a:spcBef>
                <a:spcPts val="0"/>
              </a:spcBef>
              <a:spcAft>
                <a:spcPts val="0"/>
              </a:spcAft>
              <a:buClr>
                <a:schemeClr val="dk1"/>
              </a:buClr>
              <a:buSzPts val="1100"/>
              <a:buFont typeface="Arial"/>
              <a:buChar char="•"/>
            </a:pPr>
            <a:r>
              <a:rPr lang="en-US" sz="1100"/>
              <a:t>Boot volumes and storage for Amazon EC2 instances</a:t>
            </a:r>
            <a:endParaRPr/>
          </a:p>
          <a:p>
            <a:pPr indent="-171450" lvl="0" marL="171450" rtl="0" algn="l">
              <a:spcBef>
                <a:spcPts val="0"/>
              </a:spcBef>
              <a:spcAft>
                <a:spcPts val="0"/>
              </a:spcAft>
              <a:buClr>
                <a:schemeClr val="dk1"/>
              </a:buClr>
              <a:buSzPts val="1100"/>
              <a:buFont typeface="Arial"/>
              <a:buChar char="•"/>
            </a:pPr>
            <a:r>
              <a:rPr lang="en-US" sz="1100"/>
              <a:t>Data storage with a file system</a:t>
            </a:r>
            <a:endParaRPr/>
          </a:p>
          <a:p>
            <a:pPr indent="-171450" lvl="0" marL="171450" rtl="0" algn="l">
              <a:spcBef>
                <a:spcPts val="0"/>
              </a:spcBef>
              <a:spcAft>
                <a:spcPts val="0"/>
              </a:spcAft>
              <a:buClr>
                <a:schemeClr val="dk1"/>
              </a:buClr>
              <a:buSzPts val="1100"/>
              <a:buFont typeface="Arial"/>
              <a:buChar char="•"/>
            </a:pPr>
            <a:r>
              <a:rPr lang="en-US" sz="1100"/>
              <a:t>Database hosts</a:t>
            </a:r>
            <a:endParaRPr/>
          </a:p>
          <a:p>
            <a:pPr indent="-171450" lvl="0" marL="171450" rtl="0" algn="l">
              <a:spcBef>
                <a:spcPts val="0"/>
              </a:spcBef>
              <a:spcAft>
                <a:spcPts val="0"/>
              </a:spcAft>
              <a:buClr>
                <a:schemeClr val="dk1"/>
              </a:buClr>
              <a:buSzPts val="1100"/>
              <a:buFont typeface="Arial"/>
              <a:buChar char="•"/>
            </a:pPr>
            <a:r>
              <a:rPr lang="en-US" sz="1100"/>
              <a:t>Enterprise applications</a:t>
            </a:r>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Matching the correct technology to your workload is a best practice for reducing storage costs. Provisioned IOPS SSD-backed Amazon EBS volumes can give you the highest performance. However, if your application doesn't require or won't use performance that high, General Purpose SSD is usually sufficient. Only SSDs can be used as boot volumes for EC2 instances. The lower-cost options might be a solution for additional storage or use cases other than boot volumes. </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To learn more, see </a:t>
            </a:r>
            <a:r>
              <a:rPr lang="en-US" sz="1100" u="sng">
                <a:solidFill>
                  <a:schemeClr val="hlink"/>
                </a:solidFill>
                <a:latin typeface="Arial"/>
                <a:ea typeface="Arial"/>
                <a:cs typeface="Arial"/>
                <a:sym typeface="Arial"/>
                <a:hlinkClick r:id="rId2"/>
              </a:rPr>
              <a:t>Amazon EBS volume types</a:t>
            </a:r>
            <a:r>
              <a:rPr lang="en-US" sz="1100"/>
              <a:t>.</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15" name="Google Shape;15;p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 name="Google Shape;17;p2"/>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71" name="Google Shape;71;p11"/>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txBox="1"/>
          <p:nvPr>
            <p:ph idx="1" type="body"/>
          </p:nvPr>
        </p:nvSpPr>
        <p:spPr>
          <a:xfrm>
            <a:off x="419100"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11"/>
          <p:cNvSpPr txBox="1"/>
          <p:nvPr>
            <p:ph idx="2" type="body"/>
          </p:nvPr>
        </p:nvSpPr>
        <p:spPr>
          <a:xfrm>
            <a:off x="8173686"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3" type="body"/>
          </p:nvPr>
        </p:nvSpPr>
        <p:spPr>
          <a:xfrm>
            <a:off x="4314209"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7" name="Google Shape;77;p11"/>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8" name="Shape 78"/>
        <p:cNvGrpSpPr/>
        <p:nvPr/>
      </p:nvGrpSpPr>
      <p:grpSpPr>
        <a:xfrm>
          <a:off x="0" y="0"/>
          <a:ext cx="0" cy="0"/>
          <a:chOff x="0" y="0"/>
          <a:chExt cx="0" cy="0"/>
        </a:xfrm>
      </p:grpSpPr>
      <p:pic>
        <p:nvPicPr>
          <p:cNvPr id="79" name="Google Shape;79;p1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80" name="Google Shape;80;p1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2"/>
          <p:cNvSpPr txBox="1"/>
          <p:nvPr>
            <p:ph idx="1" type="body"/>
          </p:nvPr>
        </p:nvSpPr>
        <p:spPr>
          <a:xfrm>
            <a:off x="419100"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2"/>
          <p:cNvSpPr txBox="1"/>
          <p:nvPr>
            <p:ph idx="2" type="body"/>
          </p:nvPr>
        </p:nvSpPr>
        <p:spPr>
          <a:xfrm>
            <a:off x="419101"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2"/>
          <p:cNvSpPr txBox="1"/>
          <p:nvPr>
            <p:ph idx="3" type="body"/>
          </p:nvPr>
        </p:nvSpPr>
        <p:spPr>
          <a:xfrm>
            <a:off x="6249885"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2"/>
          <p:cNvSpPr txBox="1"/>
          <p:nvPr>
            <p:ph idx="4" type="body"/>
          </p:nvPr>
        </p:nvSpPr>
        <p:spPr>
          <a:xfrm>
            <a:off x="6249886"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87" name="Google Shape;87;p12"/>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88" name="Shape 88"/>
        <p:cNvGrpSpPr/>
        <p:nvPr/>
      </p:nvGrpSpPr>
      <p:grpSpPr>
        <a:xfrm>
          <a:off x="0" y="0"/>
          <a:ext cx="0" cy="0"/>
          <a:chOff x="0" y="0"/>
          <a:chExt cx="0" cy="0"/>
        </a:xfrm>
      </p:grpSpPr>
      <p:pic>
        <p:nvPicPr>
          <p:cNvPr id="89" name="Google Shape;89;p1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0" name="Google Shape;90;p1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3"/>
          <p:cNvSpPr txBox="1"/>
          <p:nvPr>
            <p:ph idx="1" type="body"/>
          </p:nvPr>
        </p:nvSpPr>
        <p:spPr>
          <a:xfrm>
            <a:off x="419099" y="2041932"/>
            <a:ext cx="11335473"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3"/>
          <p:cNvSpPr txBox="1"/>
          <p:nvPr>
            <p:ph idx="2" type="body"/>
          </p:nvPr>
        </p:nvSpPr>
        <p:spPr>
          <a:xfrm>
            <a:off x="419100" y="1524000"/>
            <a:ext cx="11335473"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5" name="Google Shape;95;p1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8" name="Google Shape;98;p1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1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1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2" name="Google Shape;102;p1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Up">
  <p:cSld name="Code 2 Up">
    <p:spTree>
      <p:nvGrpSpPr>
        <p:cNvPr id="103" name="Shape 103"/>
        <p:cNvGrpSpPr/>
        <p:nvPr/>
      </p:nvGrpSpPr>
      <p:grpSpPr>
        <a:xfrm>
          <a:off x="0" y="0"/>
          <a:ext cx="0" cy="0"/>
          <a:chOff x="0" y="0"/>
          <a:chExt cx="0" cy="0"/>
        </a:xfrm>
      </p:grpSpPr>
      <p:pic>
        <p:nvPicPr>
          <p:cNvPr id="104" name="Google Shape;104;p1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5" name="Google Shape;105;p1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5"/>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5"/>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10" name="Google Shape;110;p1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111" name="Shape 111"/>
        <p:cNvGrpSpPr/>
        <p:nvPr/>
      </p:nvGrpSpPr>
      <p:grpSpPr>
        <a:xfrm>
          <a:off x="0" y="0"/>
          <a:ext cx="0" cy="0"/>
          <a:chOff x="0" y="0"/>
          <a:chExt cx="0" cy="0"/>
        </a:xfrm>
      </p:grpSpPr>
      <p:pic>
        <p:nvPicPr>
          <p:cNvPr id="112" name="Google Shape;112;p1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13" name="Google Shape;113;p1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16"/>
          <p:cNvSpPr txBox="1"/>
          <p:nvPr>
            <p:ph idx="1" type="body"/>
          </p:nvPr>
        </p:nvSpPr>
        <p:spPr>
          <a:xfrm>
            <a:off x="411876"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6"/>
          <p:cNvSpPr/>
          <p:nvPr>
            <p:ph idx="2" type="pic"/>
          </p:nvPr>
        </p:nvSpPr>
        <p:spPr>
          <a:xfrm>
            <a:off x="419100" y="1524000"/>
            <a:ext cx="2679192" cy="2103120"/>
          </a:xfrm>
          <a:prstGeom prst="rect">
            <a:avLst/>
          </a:prstGeom>
          <a:noFill/>
          <a:ln>
            <a:noFill/>
          </a:ln>
        </p:spPr>
      </p:sp>
      <p:sp>
        <p:nvSpPr>
          <p:cNvPr id="117" name="Google Shape;117;p16"/>
          <p:cNvSpPr txBox="1"/>
          <p:nvPr>
            <p:ph idx="3" type="body"/>
          </p:nvPr>
        </p:nvSpPr>
        <p:spPr>
          <a:xfrm>
            <a:off x="9086484"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6"/>
          <p:cNvSpPr/>
          <p:nvPr>
            <p:ph idx="4" type="pic"/>
          </p:nvPr>
        </p:nvSpPr>
        <p:spPr>
          <a:xfrm>
            <a:off x="9093708" y="1524000"/>
            <a:ext cx="2679192" cy="2103120"/>
          </a:xfrm>
          <a:prstGeom prst="rect">
            <a:avLst/>
          </a:prstGeom>
          <a:noFill/>
          <a:ln>
            <a:noFill/>
          </a:ln>
        </p:spPr>
      </p:sp>
      <p:sp>
        <p:nvSpPr>
          <p:cNvPr id="119" name="Google Shape;119;p16"/>
          <p:cNvSpPr txBox="1"/>
          <p:nvPr>
            <p:ph idx="5" type="body"/>
          </p:nvPr>
        </p:nvSpPr>
        <p:spPr>
          <a:xfrm>
            <a:off x="6200777"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6"/>
          <p:cNvSpPr/>
          <p:nvPr>
            <p:ph idx="6" type="pic"/>
          </p:nvPr>
        </p:nvSpPr>
        <p:spPr>
          <a:xfrm>
            <a:off x="6210469" y="1524000"/>
            <a:ext cx="2679192" cy="2103120"/>
          </a:xfrm>
          <a:prstGeom prst="rect">
            <a:avLst/>
          </a:prstGeom>
          <a:noFill/>
          <a:ln>
            <a:noFill/>
          </a:ln>
        </p:spPr>
      </p:sp>
      <p:sp>
        <p:nvSpPr>
          <p:cNvPr id="121" name="Google Shape;121;p16"/>
          <p:cNvSpPr txBox="1"/>
          <p:nvPr>
            <p:ph idx="7" type="body"/>
          </p:nvPr>
        </p:nvSpPr>
        <p:spPr>
          <a:xfrm>
            <a:off x="3315078"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6"/>
          <p:cNvSpPr/>
          <p:nvPr>
            <p:ph idx="8" type="pic"/>
          </p:nvPr>
        </p:nvSpPr>
        <p:spPr>
          <a:xfrm>
            <a:off x="3322302" y="1524000"/>
            <a:ext cx="2679192" cy="2103120"/>
          </a:xfrm>
          <a:prstGeom prst="rect">
            <a:avLst/>
          </a:prstGeom>
          <a:noFill/>
          <a:ln>
            <a:noFill/>
          </a:ln>
        </p:spPr>
      </p:sp>
      <p:sp>
        <p:nvSpPr>
          <p:cNvPr id="123" name="Google Shape;123;p1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24" name="Google Shape;124;p16"/>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125" name="Shape 125"/>
        <p:cNvGrpSpPr/>
        <p:nvPr/>
      </p:nvGrpSpPr>
      <p:grpSpPr>
        <a:xfrm>
          <a:off x="0" y="0"/>
          <a:ext cx="0" cy="0"/>
          <a:chOff x="0" y="0"/>
          <a:chExt cx="0" cy="0"/>
        </a:xfrm>
      </p:grpSpPr>
      <p:pic>
        <p:nvPicPr>
          <p:cNvPr id="126" name="Google Shape;126;p1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27" name="Google Shape;127;p1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ph idx="1" type="body"/>
          </p:nvPr>
        </p:nvSpPr>
        <p:spPr>
          <a:xfrm>
            <a:off x="41187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7"/>
          <p:cNvSpPr/>
          <p:nvPr>
            <p:ph idx="2" type="pic"/>
          </p:nvPr>
        </p:nvSpPr>
        <p:spPr>
          <a:xfrm>
            <a:off x="419100" y="1524000"/>
            <a:ext cx="3611880" cy="1755648"/>
          </a:xfrm>
          <a:prstGeom prst="rect">
            <a:avLst/>
          </a:prstGeom>
          <a:noFill/>
          <a:ln>
            <a:noFill/>
          </a:ln>
        </p:spPr>
      </p:sp>
      <p:sp>
        <p:nvSpPr>
          <p:cNvPr id="131" name="Google Shape;131;p17"/>
          <p:cNvSpPr txBox="1"/>
          <p:nvPr>
            <p:ph idx="3" type="body"/>
          </p:nvPr>
        </p:nvSpPr>
        <p:spPr>
          <a:xfrm>
            <a:off x="815379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17"/>
          <p:cNvSpPr/>
          <p:nvPr>
            <p:ph idx="4" type="pic"/>
          </p:nvPr>
        </p:nvSpPr>
        <p:spPr>
          <a:xfrm>
            <a:off x="8161020" y="1524000"/>
            <a:ext cx="3611880" cy="1755648"/>
          </a:xfrm>
          <a:prstGeom prst="rect">
            <a:avLst/>
          </a:prstGeom>
          <a:noFill/>
          <a:ln>
            <a:noFill/>
          </a:ln>
        </p:spPr>
      </p:sp>
      <p:sp>
        <p:nvSpPr>
          <p:cNvPr id="133" name="Google Shape;133;p17"/>
          <p:cNvSpPr txBox="1"/>
          <p:nvPr>
            <p:ph idx="5" type="body"/>
          </p:nvPr>
        </p:nvSpPr>
        <p:spPr>
          <a:xfrm>
            <a:off x="4294312"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17"/>
          <p:cNvSpPr/>
          <p:nvPr>
            <p:ph idx="6" type="pic"/>
          </p:nvPr>
        </p:nvSpPr>
        <p:spPr>
          <a:xfrm>
            <a:off x="4301536" y="1524000"/>
            <a:ext cx="3611880" cy="1755648"/>
          </a:xfrm>
          <a:prstGeom prst="rect">
            <a:avLst/>
          </a:prstGeom>
          <a:noFill/>
          <a:ln>
            <a:noFill/>
          </a:ln>
        </p:spPr>
      </p:sp>
      <p:sp>
        <p:nvSpPr>
          <p:cNvPr id="135" name="Google Shape;135;p17"/>
          <p:cNvSpPr txBox="1"/>
          <p:nvPr>
            <p:ph idx="7" type="body"/>
          </p:nvPr>
        </p:nvSpPr>
        <p:spPr>
          <a:xfrm>
            <a:off x="41187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7"/>
          <p:cNvSpPr/>
          <p:nvPr>
            <p:ph idx="8" type="pic"/>
          </p:nvPr>
        </p:nvSpPr>
        <p:spPr>
          <a:xfrm>
            <a:off x="419100" y="3934689"/>
            <a:ext cx="3611880" cy="1755648"/>
          </a:xfrm>
          <a:prstGeom prst="rect">
            <a:avLst/>
          </a:prstGeom>
          <a:noFill/>
          <a:ln>
            <a:noFill/>
          </a:ln>
        </p:spPr>
      </p:sp>
      <p:sp>
        <p:nvSpPr>
          <p:cNvPr id="137" name="Google Shape;137;p17"/>
          <p:cNvSpPr txBox="1"/>
          <p:nvPr>
            <p:ph idx="9" type="body"/>
          </p:nvPr>
        </p:nvSpPr>
        <p:spPr>
          <a:xfrm>
            <a:off x="815379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7"/>
          <p:cNvSpPr/>
          <p:nvPr>
            <p:ph idx="13" type="pic"/>
          </p:nvPr>
        </p:nvSpPr>
        <p:spPr>
          <a:xfrm>
            <a:off x="8161020" y="3934689"/>
            <a:ext cx="3611880" cy="1755648"/>
          </a:xfrm>
          <a:prstGeom prst="rect">
            <a:avLst/>
          </a:prstGeom>
          <a:noFill/>
          <a:ln>
            <a:noFill/>
          </a:ln>
        </p:spPr>
      </p:sp>
      <p:sp>
        <p:nvSpPr>
          <p:cNvPr id="139" name="Google Shape;139;p17"/>
          <p:cNvSpPr txBox="1"/>
          <p:nvPr>
            <p:ph idx="14" type="body"/>
          </p:nvPr>
        </p:nvSpPr>
        <p:spPr>
          <a:xfrm>
            <a:off x="4294312"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7"/>
          <p:cNvSpPr/>
          <p:nvPr>
            <p:ph idx="15" type="pic"/>
          </p:nvPr>
        </p:nvSpPr>
        <p:spPr>
          <a:xfrm>
            <a:off x="4301536" y="3934689"/>
            <a:ext cx="3611880" cy="1755648"/>
          </a:xfrm>
          <a:prstGeom prst="rect">
            <a:avLst/>
          </a:prstGeom>
          <a:noFill/>
          <a:ln>
            <a:noFill/>
          </a:ln>
        </p:spPr>
      </p:sp>
      <p:sp>
        <p:nvSpPr>
          <p:cNvPr id="141" name="Google Shape;141;p1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42" name="Google Shape;142;p17"/>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43" name="Shape 143"/>
        <p:cNvGrpSpPr/>
        <p:nvPr/>
      </p:nvGrpSpPr>
      <p:grpSpPr>
        <a:xfrm>
          <a:off x="0" y="0"/>
          <a:ext cx="0" cy="0"/>
          <a:chOff x="0" y="0"/>
          <a:chExt cx="0" cy="0"/>
        </a:xfrm>
      </p:grpSpPr>
      <p:sp>
        <p:nvSpPr>
          <p:cNvPr id="144" name="Google Shape;144;p18"/>
          <p:cNvSpPr txBox="1"/>
          <p:nvPr>
            <p:ph idx="1" type="body"/>
          </p:nvPr>
        </p:nvSpPr>
        <p:spPr>
          <a:xfrm>
            <a:off x="411876"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8"/>
          <p:cNvSpPr/>
          <p:nvPr>
            <p:ph idx="2" type="pic"/>
          </p:nvPr>
        </p:nvSpPr>
        <p:spPr>
          <a:xfrm>
            <a:off x="1069259" y="2626296"/>
            <a:ext cx="1188720" cy="1188720"/>
          </a:xfrm>
          <a:prstGeom prst="rect">
            <a:avLst/>
          </a:prstGeom>
          <a:noFill/>
          <a:ln>
            <a:noFill/>
          </a:ln>
        </p:spPr>
      </p:sp>
      <p:sp>
        <p:nvSpPr>
          <p:cNvPr id="146" name="Google Shape;146;p18"/>
          <p:cNvSpPr txBox="1"/>
          <p:nvPr>
            <p:ph idx="3" type="body"/>
          </p:nvPr>
        </p:nvSpPr>
        <p:spPr>
          <a:xfrm>
            <a:off x="9086484"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18"/>
          <p:cNvSpPr txBox="1"/>
          <p:nvPr>
            <p:ph idx="4" type="body"/>
          </p:nvPr>
        </p:nvSpPr>
        <p:spPr>
          <a:xfrm>
            <a:off x="6177027"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8"/>
          <p:cNvSpPr txBox="1"/>
          <p:nvPr>
            <p:ph idx="5" type="body"/>
          </p:nvPr>
        </p:nvSpPr>
        <p:spPr>
          <a:xfrm>
            <a:off x="3315078"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18"/>
          <p:cNvSpPr/>
          <p:nvPr>
            <p:ph idx="6" type="pic"/>
          </p:nvPr>
        </p:nvSpPr>
        <p:spPr>
          <a:xfrm>
            <a:off x="4049966" y="2626296"/>
            <a:ext cx="1188720" cy="1188720"/>
          </a:xfrm>
          <a:prstGeom prst="rect">
            <a:avLst/>
          </a:prstGeom>
          <a:noFill/>
          <a:ln>
            <a:noFill/>
          </a:ln>
        </p:spPr>
      </p:sp>
      <p:sp>
        <p:nvSpPr>
          <p:cNvPr id="150" name="Google Shape;150;p18"/>
          <p:cNvSpPr/>
          <p:nvPr>
            <p:ph idx="7" type="pic"/>
          </p:nvPr>
        </p:nvSpPr>
        <p:spPr>
          <a:xfrm>
            <a:off x="6911919" y="2626296"/>
            <a:ext cx="1188720" cy="1188720"/>
          </a:xfrm>
          <a:prstGeom prst="rect">
            <a:avLst/>
          </a:prstGeom>
          <a:noFill/>
          <a:ln>
            <a:noFill/>
          </a:ln>
        </p:spPr>
      </p:sp>
      <p:sp>
        <p:nvSpPr>
          <p:cNvPr id="151" name="Google Shape;151;p18"/>
          <p:cNvSpPr/>
          <p:nvPr>
            <p:ph idx="8" type="pic"/>
          </p:nvPr>
        </p:nvSpPr>
        <p:spPr>
          <a:xfrm>
            <a:off x="9773872" y="2626296"/>
            <a:ext cx="1188720" cy="1188720"/>
          </a:xfrm>
          <a:prstGeom prst="rect">
            <a:avLst/>
          </a:prstGeom>
          <a:noFill/>
          <a:ln>
            <a:noFill/>
          </a:ln>
        </p:spPr>
      </p:sp>
      <p:sp>
        <p:nvSpPr>
          <p:cNvPr id="152" name="Google Shape;152;p18"/>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3" name="Google Shape;153;p18"/>
          <p:cNvPicPr preferRelativeResize="0"/>
          <p:nvPr/>
        </p:nvPicPr>
        <p:blipFill rotWithShape="1">
          <a:blip r:embed="rId2">
            <a:alphaModFix/>
          </a:blip>
          <a:srcRect b="0" l="0" r="0" t="0"/>
          <a:stretch/>
        </p:blipFill>
        <p:spPr>
          <a:xfrm>
            <a:off x="9909200" y="365126"/>
            <a:ext cx="1772652" cy="449072"/>
          </a:xfrm>
          <a:prstGeom prst="rect">
            <a:avLst/>
          </a:prstGeom>
          <a:noFill/>
          <a:ln>
            <a:noFill/>
          </a:ln>
        </p:spPr>
      </p:pic>
      <p:pic>
        <p:nvPicPr>
          <p:cNvPr id="154" name="Google Shape;154;p18"/>
          <p:cNvPicPr preferRelativeResize="0"/>
          <p:nvPr/>
        </p:nvPicPr>
        <p:blipFill rotWithShape="1">
          <a:blip r:embed="rId3">
            <a:alphaModFix/>
          </a:blip>
          <a:srcRect b="3809" l="75552" r="3438" t="60520"/>
          <a:stretch/>
        </p:blipFill>
        <p:spPr>
          <a:xfrm rot="10800000">
            <a:off x="-1" y="-2"/>
            <a:ext cx="2268187" cy="2166103"/>
          </a:xfrm>
          <a:prstGeom prst="rect">
            <a:avLst/>
          </a:prstGeom>
          <a:noFill/>
          <a:ln>
            <a:noFill/>
          </a:ln>
        </p:spPr>
      </p:pic>
      <p:sp>
        <p:nvSpPr>
          <p:cNvPr id="155" name="Google Shape;155;p1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spTree>
      <p:nvGrpSpPr>
        <p:cNvPr id="156" name="Shape 156"/>
        <p:cNvGrpSpPr/>
        <p:nvPr/>
      </p:nvGrpSpPr>
      <p:grpSpPr>
        <a:xfrm>
          <a:off x="0" y="0"/>
          <a:ext cx="0" cy="0"/>
          <a:chOff x="0" y="0"/>
          <a:chExt cx="0" cy="0"/>
        </a:xfrm>
      </p:grpSpPr>
      <p:sp>
        <p:nvSpPr>
          <p:cNvPr id="157" name="Google Shape;157;p19"/>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19"/>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9" name="Google Shape;159;p19"/>
          <p:cNvPicPr preferRelativeResize="0"/>
          <p:nvPr/>
        </p:nvPicPr>
        <p:blipFill rotWithShape="1">
          <a:blip r:embed="rId2">
            <a:alphaModFix/>
          </a:blip>
          <a:srcRect b="0" l="0" r="0" t="0"/>
          <a:stretch/>
        </p:blipFill>
        <p:spPr>
          <a:xfrm>
            <a:off x="2469" y="5"/>
            <a:ext cx="12188952" cy="1143000"/>
          </a:xfrm>
          <a:prstGeom prst="rect">
            <a:avLst/>
          </a:prstGeom>
          <a:noFill/>
          <a:ln>
            <a:noFill/>
          </a:ln>
        </p:spPr>
      </p:pic>
      <p:pic>
        <p:nvPicPr>
          <p:cNvPr id="160" name="Google Shape;160;p19"/>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61" name="Google Shape;161;p1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62" name="Shape 162"/>
        <p:cNvGrpSpPr/>
        <p:nvPr/>
      </p:nvGrpSpPr>
      <p:grpSpPr>
        <a:xfrm>
          <a:off x="0" y="0"/>
          <a:ext cx="0" cy="0"/>
          <a:chOff x="0" y="0"/>
          <a:chExt cx="0" cy="0"/>
        </a:xfrm>
      </p:grpSpPr>
      <p:pic>
        <p:nvPicPr>
          <p:cNvPr id="163" name="Google Shape;163;p2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64" name="Google Shape;164;p2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20"/>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0"/>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67" name="Google Shape;167;p20"/>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0" name="Google Shape;20;p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3"/>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 name="Google Shape;25;p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168" name="Shape 168"/>
        <p:cNvGrpSpPr/>
        <p:nvPr/>
      </p:nvGrpSpPr>
      <p:grpSpPr>
        <a:xfrm>
          <a:off x="0" y="0"/>
          <a:ext cx="0" cy="0"/>
          <a:chOff x="0" y="0"/>
          <a:chExt cx="0" cy="0"/>
        </a:xfrm>
      </p:grpSpPr>
      <p:pic>
        <p:nvPicPr>
          <p:cNvPr id="169" name="Google Shape;169;p2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70" name="Google Shape;170;p2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21"/>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1"/>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73" name="Google Shape;173;p21"/>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174" name="Shape 174"/>
        <p:cNvGrpSpPr/>
        <p:nvPr/>
      </p:nvGrpSpPr>
      <p:grpSpPr>
        <a:xfrm>
          <a:off x="0" y="0"/>
          <a:ext cx="0" cy="0"/>
          <a:chOff x="0" y="0"/>
          <a:chExt cx="0" cy="0"/>
        </a:xfrm>
      </p:grpSpPr>
      <p:sp>
        <p:nvSpPr>
          <p:cNvPr id="175" name="Google Shape;175;p22"/>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2"/>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178" name="Shape 178"/>
        <p:cNvGrpSpPr/>
        <p:nvPr/>
      </p:nvGrpSpPr>
      <p:grpSpPr>
        <a:xfrm>
          <a:off x="0" y="0"/>
          <a:ext cx="0" cy="0"/>
          <a:chOff x="0" y="0"/>
          <a:chExt cx="0" cy="0"/>
        </a:xfrm>
      </p:grpSpPr>
      <p:sp>
        <p:nvSpPr>
          <p:cNvPr id="179" name="Google Shape;179;p23"/>
          <p:cNvSpPr txBox="1"/>
          <p:nvPr>
            <p:ph type="title"/>
          </p:nvPr>
        </p:nvSpPr>
        <p:spPr>
          <a:xfrm>
            <a:off x="419100" y="365125"/>
            <a:ext cx="829818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3"/>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3"/>
          <p:cNvSpPr txBox="1"/>
          <p:nvPr>
            <p:ph idx="1" type="body"/>
          </p:nvPr>
        </p:nvSpPr>
        <p:spPr>
          <a:xfrm>
            <a:off x="6076191"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3"/>
          <p:cNvSpPr txBox="1"/>
          <p:nvPr>
            <p:ph idx="2" type="body"/>
          </p:nvPr>
        </p:nvSpPr>
        <p:spPr>
          <a:xfrm>
            <a:off x="3251457"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3"/>
          <p:cNvSpPr txBox="1"/>
          <p:nvPr>
            <p:ph idx="3" type="body"/>
          </p:nvPr>
        </p:nvSpPr>
        <p:spPr>
          <a:xfrm>
            <a:off x="41910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3"/>
          <p:cNvSpPr txBox="1"/>
          <p:nvPr>
            <p:ph idx="4" type="body"/>
          </p:nvPr>
        </p:nvSpPr>
        <p:spPr>
          <a:xfrm>
            <a:off x="419102"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3"/>
          <p:cNvSpPr/>
          <p:nvPr/>
        </p:nvSpPr>
        <p:spPr>
          <a:xfrm>
            <a:off x="9029701" y="0"/>
            <a:ext cx="3188474"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6" name="Google Shape;186;p23"/>
          <p:cNvSpPr/>
          <p:nvPr/>
        </p:nvSpPr>
        <p:spPr>
          <a:xfrm>
            <a:off x="0" y="4020640"/>
            <a:ext cx="9029700" cy="28373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7" name="Google Shape;187;p23"/>
          <p:cNvSpPr txBox="1"/>
          <p:nvPr>
            <p:ph idx="5" type="body"/>
          </p:nvPr>
        </p:nvSpPr>
        <p:spPr>
          <a:xfrm>
            <a:off x="9327146" y="365126"/>
            <a:ext cx="2445755" cy="95155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800"/>
              <a:buNone/>
              <a:defRPr>
                <a:solidFill>
                  <a:schemeClr val="lt2"/>
                </a:solidFill>
              </a:defRPr>
            </a:lvl1pPr>
            <a:lvl2pPr indent="-381000" lvl="1" marL="914400" algn="l">
              <a:lnSpc>
                <a:spcPct val="90000"/>
              </a:lnSpc>
              <a:spcBef>
                <a:spcPts val="500"/>
              </a:spcBef>
              <a:spcAft>
                <a:spcPts val="0"/>
              </a:spcAft>
              <a:buClr>
                <a:schemeClr val="lt2"/>
              </a:buClr>
              <a:buSzPts val="2400"/>
              <a:buChar char="•"/>
              <a:defRPr>
                <a:solidFill>
                  <a:schemeClr val="lt2"/>
                </a:solidFill>
              </a:defRPr>
            </a:lvl2pPr>
            <a:lvl3pPr indent="-355600" lvl="2" marL="1371600" algn="l">
              <a:lnSpc>
                <a:spcPct val="90000"/>
              </a:lnSpc>
              <a:spcBef>
                <a:spcPts val="500"/>
              </a:spcBef>
              <a:spcAft>
                <a:spcPts val="0"/>
              </a:spcAft>
              <a:buClr>
                <a:schemeClr val="lt2"/>
              </a:buClr>
              <a:buSzPts val="2000"/>
              <a:buChar char="•"/>
              <a:defRPr>
                <a:solidFill>
                  <a:schemeClr val="lt2"/>
                </a:solidFill>
              </a:defRPr>
            </a:lvl3pPr>
            <a:lvl4pPr indent="-342900" lvl="3" marL="1828800" algn="l">
              <a:lnSpc>
                <a:spcPct val="90000"/>
              </a:lnSpc>
              <a:spcBef>
                <a:spcPts val="500"/>
              </a:spcBef>
              <a:spcAft>
                <a:spcPts val="0"/>
              </a:spcAft>
              <a:buClr>
                <a:schemeClr val="lt2"/>
              </a:buClr>
              <a:buSzPts val="1800"/>
              <a:buChar char="•"/>
              <a:defRPr>
                <a:solidFill>
                  <a:schemeClr val="lt2"/>
                </a:solidFill>
              </a:defRPr>
            </a:lvl4pPr>
            <a:lvl5pPr indent="-342900" lvl="4" marL="2286000" algn="l">
              <a:lnSpc>
                <a:spcPct val="90000"/>
              </a:lnSpc>
              <a:spcBef>
                <a:spcPts val="500"/>
              </a:spcBef>
              <a:spcAft>
                <a:spcPts val="0"/>
              </a:spcAft>
              <a:buClr>
                <a:schemeClr val="lt2"/>
              </a:buClr>
              <a:buSzPts val="18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3"/>
          <p:cNvSpPr txBox="1"/>
          <p:nvPr>
            <p:ph idx="6" type="body"/>
          </p:nvPr>
        </p:nvSpPr>
        <p:spPr>
          <a:xfrm>
            <a:off x="3259838"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23"/>
          <p:cNvSpPr txBox="1"/>
          <p:nvPr>
            <p:ph idx="7" type="body"/>
          </p:nvPr>
        </p:nvSpPr>
        <p:spPr>
          <a:xfrm>
            <a:off x="607619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3"/>
          <p:cNvSpPr txBox="1"/>
          <p:nvPr>
            <p:ph idx="8" type="body"/>
          </p:nvPr>
        </p:nvSpPr>
        <p:spPr>
          <a:xfrm>
            <a:off x="790222" y="4444327"/>
            <a:ext cx="7571082" cy="1311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23"/>
          <p:cNvSpPr txBox="1"/>
          <p:nvPr>
            <p:ph idx="9" type="body"/>
          </p:nvPr>
        </p:nvSpPr>
        <p:spPr>
          <a:xfrm>
            <a:off x="790222" y="5870446"/>
            <a:ext cx="7942034" cy="41370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2" name="Google Shape;192;p23"/>
          <p:cNvPicPr preferRelativeResize="0"/>
          <p:nvPr/>
        </p:nvPicPr>
        <p:blipFill rotWithShape="1">
          <a:blip r:embed="rId2">
            <a:alphaModFix/>
          </a:blip>
          <a:srcRect b="0" l="0" r="0" t="0"/>
          <a:stretch/>
        </p:blipFill>
        <p:spPr>
          <a:xfrm>
            <a:off x="9396238" y="6089840"/>
            <a:ext cx="1772656" cy="449073"/>
          </a:xfrm>
          <a:prstGeom prst="rect">
            <a:avLst/>
          </a:prstGeom>
          <a:noFill/>
          <a:ln>
            <a:noFill/>
          </a:ln>
        </p:spPr>
      </p:pic>
      <p:sp>
        <p:nvSpPr>
          <p:cNvPr id="193" name="Google Shape;193;p23"/>
          <p:cNvSpPr txBox="1"/>
          <p:nvPr>
            <p:ph idx="11" type="ftr"/>
          </p:nvPr>
        </p:nvSpPr>
        <p:spPr>
          <a:xfrm>
            <a:off x="419100"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23"/>
          <p:cNvSpPr txBox="1"/>
          <p:nvPr>
            <p:ph idx="13" type="body"/>
          </p:nvPr>
        </p:nvSpPr>
        <p:spPr>
          <a:xfrm>
            <a:off x="9327093" y="1564153"/>
            <a:ext cx="2445808" cy="12129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23"/>
          <p:cNvSpPr txBox="1"/>
          <p:nvPr/>
        </p:nvSpPr>
        <p:spPr>
          <a:xfrm>
            <a:off x="290923" y="3889248"/>
            <a:ext cx="770467" cy="23084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30000" lang="en-US" sz="14400">
                <a:solidFill>
                  <a:schemeClr val="lt1"/>
                </a:solidFill>
                <a:latin typeface="Arial"/>
                <a:ea typeface="Arial"/>
                <a:cs typeface="Arial"/>
                <a:sym typeface="Arial"/>
              </a:rPr>
              <a:t>“</a:t>
            </a:r>
            <a:endParaRPr sz="14400">
              <a:solidFill>
                <a:schemeClr val="lt1"/>
              </a:solidFill>
              <a:latin typeface="Arial"/>
              <a:ea typeface="Arial"/>
              <a:cs typeface="Arial"/>
              <a:sym typeface="Arial"/>
            </a:endParaRPr>
          </a:p>
        </p:txBody>
      </p:sp>
      <p:sp>
        <p:nvSpPr>
          <p:cNvPr id="196" name="Google Shape;196;p23"/>
          <p:cNvSpPr txBox="1"/>
          <p:nvPr>
            <p:ph idx="14" type="body"/>
          </p:nvPr>
        </p:nvSpPr>
        <p:spPr>
          <a:xfrm>
            <a:off x="9327145" y="3177326"/>
            <a:ext cx="2445808" cy="2758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23"/>
          <p:cNvSpPr txBox="1"/>
          <p:nvPr>
            <p:ph idx="15" type="body"/>
          </p:nvPr>
        </p:nvSpPr>
        <p:spPr>
          <a:xfrm>
            <a:off x="9327092" y="2880834"/>
            <a:ext cx="2445808" cy="2964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bg>
      <p:bgPr>
        <a:solidFill>
          <a:srgbClr val="222E3C"/>
        </a:solidFill>
      </p:bgPr>
    </p:bg>
    <p:spTree>
      <p:nvGrpSpPr>
        <p:cNvPr id="198" name="Shape 198"/>
        <p:cNvGrpSpPr/>
        <p:nvPr/>
      </p:nvGrpSpPr>
      <p:grpSpPr>
        <a:xfrm>
          <a:off x="0" y="0"/>
          <a:ext cx="0" cy="0"/>
          <a:chOff x="0" y="0"/>
          <a:chExt cx="0" cy="0"/>
        </a:xfrm>
      </p:grpSpPr>
      <p:sp>
        <p:nvSpPr>
          <p:cNvPr id="199" name="Google Shape;199;p24"/>
          <p:cNvSpPr txBox="1"/>
          <p:nvPr>
            <p:ph type="title"/>
          </p:nvPr>
        </p:nvSpPr>
        <p:spPr>
          <a:xfrm>
            <a:off x="419100" y="1361287"/>
            <a:ext cx="11353800" cy="3416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4"/>
          <p:cNvSpPr/>
          <p:nvPr/>
        </p:nvSpPr>
        <p:spPr>
          <a:xfrm>
            <a:off x="0" y="1444414"/>
            <a:ext cx="320634" cy="633768"/>
          </a:xfrm>
          <a:prstGeom prst="rect">
            <a:avLst/>
          </a:prstGeom>
          <a:solidFill>
            <a:srgbClr val="36C2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1" name="Google Shape;201;p24"/>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4"/>
          <p:cNvSpPr txBox="1"/>
          <p:nvPr>
            <p:ph idx="1" type="body"/>
          </p:nvPr>
        </p:nvSpPr>
        <p:spPr>
          <a:xfrm>
            <a:off x="419100" y="5024594"/>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24"/>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04" name="Shape 204"/>
        <p:cNvGrpSpPr/>
        <p:nvPr/>
      </p:nvGrpSpPr>
      <p:grpSpPr>
        <a:xfrm>
          <a:off x="0" y="0"/>
          <a:ext cx="0" cy="0"/>
          <a:chOff x="0" y="0"/>
          <a:chExt cx="0" cy="0"/>
        </a:xfrm>
      </p:grpSpPr>
      <p:sp>
        <p:nvSpPr>
          <p:cNvPr id="205" name="Google Shape;205;p25"/>
          <p:cNvSpPr/>
          <p:nvPr/>
        </p:nvSpPr>
        <p:spPr>
          <a:xfrm>
            <a:off x="0" y="0"/>
            <a:ext cx="12192000" cy="6859524"/>
          </a:xfrm>
          <a:prstGeom prst="rect">
            <a:avLst/>
          </a:prstGeom>
          <a:solidFill>
            <a:srgbClr val="FFFFFF"/>
          </a:solidFill>
          <a:ln>
            <a:noFill/>
          </a:ln>
        </p:spPr>
      </p:sp>
      <p:sp>
        <p:nvSpPr>
          <p:cNvPr id="206" name="Google Shape;206;p25"/>
          <p:cNvSpPr txBox="1"/>
          <p:nvPr>
            <p:ph type="title"/>
          </p:nvPr>
        </p:nvSpPr>
        <p:spPr>
          <a:xfrm>
            <a:off x="662608" y="2770243"/>
            <a:ext cx="11115261" cy="7794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b="0" i="0"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2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a:solidFill>
                  <a:schemeClr val="lt1"/>
                </a:solidFill>
                <a:latin typeface="Helvetica Neue"/>
                <a:ea typeface="Helvetica Neue"/>
                <a:cs typeface="Helvetica Neue"/>
                <a:sym typeface="Helvetica Neue"/>
              </a:defRPr>
            </a:lvl1pPr>
            <a:lvl2pPr indent="0" lvl="1" marL="0" algn="r">
              <a:spcBef>
                <a:spcPts val="0"/>
              </a:spcBef>
              <a:buNone/>
              <a:defRPr b="0" i="0" sz="900">
                <a:solidFill>
                  <a:schemeClr val="lt1"/>
                </a:solidFill>
                <a:latin typeface="Helvetica Neue"/>
                <a:ea typeface="Helvetica Neue"/>
                <a:cs typeface="Helvetica Neue"/>
                <a:sym typeface="Helvetica Neue"/>
              </a:defRPr>
            </a:lvl2pPr>
            <a:lvl3pPr indent="0" lvl="2" marL="0" algn="r">
              <a:spcBef>
                <a:spcPts val="0"/>
              </a:spcBef>
              <a:buNone/>
              <a:defRPr b="0" i="0" sz="900">
                <a:solidFill>
                  <a:schemeClr val="lt1"/>
                </a:solidFill>
                <a:latin typeface="Helvetica Neue"/>
                <a:ea typeface="Helvetica Neue"/>
                <a:cs typeface="Helvetica Neue"/>
                <a:sym typeface="Helvetica Neue"/>
              </a:defRPr>
            </a:lvl3pPr>
            <a:lvl4pPr indent="0" lvl="3" marL="0" algn="r">
              <a:spcBef>
                <a:spcPts val="0"/>
              </a:spcBef>
              <a:buNone/>
              <a:defRPr b="0" i="0" sz="900">
                <a:solidFill>
                  <a:schemeClr val="lt1"/>
                </a:solidFill>
                <a:latin typeface="Helvetica Neue"/>
                <a:ea typeface="Helvetica Neue"/>
                <a:cs typeface="Helvetica Neue"/>
                <a:sym typeface="Helvetica Neue"/>
              </a:defRPr>
            </a:lvl4pPr>
            <a:lvl5pPr indent="0" lvl="4" marL="0" algn="r">
              <a:spcBef>
                <a:spcPts val="0"/>
              </a:spcBef>
              <a:buNone/>
              <a:defRPr b="0" i="0" sz="900">
                <a:solidFill>
                  <a:schemeClr val="lt1"/>
                </a:solidFill>
                <a:latin typeface="Helvetica Neue"/>
                <a:ea typeface="Helvetica Neue"/>
                <a:cs typeface="Helvetica Neue"/>
                <a:sym typeface="Helvetica Neue"/>
              </a:defRPr>
            </a:lvl5pPr>
            <a:lvl6pPr indent="0" lvl="5" marL="0" algn="r">
              <a:spcBef>
                <a:spcPts val="0"/>
              </a:spcBef>
              <a:buNone/>
              <a:defRPr b="0" i="0" sz="900">
                <a:solidFill>
                  <a:schemeClr val="lt1"/>
                </a:solidFill>
                <a:latin typeface="Helvetica Neue"/>
                <a:ea typeface="Helvetica Neue"/>
                <a:cs typeface="Helvetica Neue"/>
                <a:sym typeface="Helvetica Neue"/>
              </a:defRPr>
            </a:lvl6pPr>
            <a:lvl7pPr indent="0" lvl="6" marL="0" algn="r">
              <a:spcBef>
                <a:spcPts val="0"/>
              </a:spcBef>
              <a:buNone/>
              <a:defRPr b="0" i="0" sz="900">
                <a:solidFill>
                  <a:schemeClr val="lt1"/>
                </a:solidFill>
                <a:latin typeface="Helvetica Neue"/>
                <a:ea typeface="Helvetica Neue"/>
                <a:cs typeface="Helvetica Neue"/>
                <a:sym typeface="Helvetica Neue"/>
              </a:defRPr>
            </a:lvl7pPr>
            <a:lvl8pPr indent="0" lvl="7" marL="0" algn="r">
              <a:spcBef>
                <a:spcPts val="0"/>
              </a:spcBef>
              <a:buNone/>
              <a:defRPr b="0" i="0" sz="900">
                <a:solidFill>
                  <a:schemeClr val="lt1"/>
                </a:solidFill>
                <a:latin typeface="Helvetica Neue"/>
                <a:ea typeface="Helvetica Neue"/>
                <a:cs typeface="Helvetica Neue"/>
                <a:sym typeface="Helvetica Neue"/>
              </a:defRPr>
            </a:lvl8pPr>
            <a:lvl9pPr indent="0" lvl="8" marL="0" algn="r">
              <a:spcBef>
                <a:spcPts val="0"/>
              </a:spcBef>
              <a:buNone/>
              <a:defRPr b="0" i="0" sz="9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8" name="Google Shape;28;p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 name="Google Shape;30;p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31" name="Google Shape;31;p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3" name="Shape 33"/>
        <p:cNvGrpSpPr/>
        <p:nvPr/>
      </p:nvGrpSpPr>
      <p:grpSpPr>
        <a:xfrm>
          <a:off x="0" y="0"/>
          <a:ext cx="0" cy="0"/>
          <a:chOff x="0" y="0"/>
          <a:chExt cx="0" cy="0"/>
        </a:xfrm>
      </p:grpSpPr>
      <p:sp>
        <p:nvSpPr>
          <p:cNvPr id="34" name="Google Shape;34;p5"/>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p5"/>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8" name="Google Shape;38;p5"/>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39" name="Shape 39"/>
        <p:cNvGrpSpPr/>
        <p:nvPr/>
      </p:nvGrpSpPr>
      <p:grpSpPr>
        <a:xfrm>
          <a:off x="0" y="0"/>
          <a:ext cx="0" cy="0"/>
          <a:chOff x="0" y="0"/>
          <a:chExt cx="0" cy="0"/>
        </a:xfrm>
      </p:grpSpPr>
      <p:sp>
        <p:nvSpPr>
          <p:cNvPr id="40" name="Google Shape;40;p6"/>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A circuit board&#10;&#10;Description automatically generated" id="41" name="Google Shape;41;p6"/>
          <p:cNvPicPr preferRelativeResize="0"/>
          <p:nvPr/>
        </p:nvPicPr>
        <p:blipFill rotWithShape="1">
          <a:blip r:embed="rId2">
            <a:alphaModFix/>
          </a:blip>
          <a:srcRect b="21596" l="39690" r="5227" t="3208"/>
          <a:stretch/>
        </p:blipFill>
        <p:spPr>
          <a:xfrm>
            <a:off x="588712" y="3159360"/>
            <a:ext cx="4537048" cy="3716132"/>
          </a:xfrm>
          <a:prstGeom prst="rect">
            <a:avLst/>
          </a:prstGeom>
          <a:noFill/>
          <a:ln>
            <a:noFill/>
          </a:ln>
        </p:spPr>
      </p:pic>
      <p:sp>
        <p:nvSpPr>
          <p:cNvPr id="42" name="Google Shape;42;p6"/>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900">
                <a:solidFill>
                  <a:schemeClr val="lt1"/>
                </a:solidFill>
                <a:latin typeface="Arial"/>
                <a:ea typeface="Arial"/>
                <a:cs typeface="Arial"/>
                <a:sym typeface="Arial"/>
              </a:defRPr>
            </a:lvl1pPr>
            <a:lvl2pPr indent="0" lvl="1" marL="0" algn="l">
              <a:spcBef>
                <a:spcPts val="0"/>
              </a:spcBef>
              <a:buNone/>
              <a:defRPr b="0" i="0" sz="900">
                <a:solidFill>
                  <a:schemeClr val="lt1"/>
                </a:solidFill>
                <a:latin typeface="Arial"/>
                <a:ea typeface="Arial"/>
                <a:cs typeface="Arial"/>
                <a:sym typeface="Arial"/>
              </a:defRPr>
            </a:lvl2pPr>
            <a:lvl3pPr indent="0" lvl="2" marL="0" algn="l">
              <a:spcBef>
                <a:spcPts val="0"/>
              </a:spcBef>
              <a:buNone/>
              <a:defRPr b="0" i="0" sz="900">
                <a:solidFill>
                  <a:schemeClr val="lt1"/>
                </a:solidFill>
                <a:latin typeface="Arial"/>
                <a:ea typeface="Arial"/>
                <a:cs typeface="Arial"/>
                <a:sym typeface="Arial"/>
              </a:defRPr>
            </a:lvl3pPr>
            <a:lvl4pPr indent="0" lvl="3" marL="0" algn="l">
              <a:spcBef>
                <a:spcPts val="0"/>
              </a:spcBef>
              <a:buNone/>
              <a:defRPr b="0" i="0" sz="900">
                <a:solidFill>
                  <a:schemeClr val="lt1"/>
                </a:solidFill>
                <a:latin typeface="Arial"/>
                <a:ea typeface="Arial"/>
                <a:cs typeface="Arial"/>
                <a:sym typeface="Arial"/>
              </a:defRPr>
            </a:lvl4pPr>
            <a:lvl5pPr indent="0" lvl="4" marL="0" algn="l">
              <a:spcBef>
                <a:spcPts val="0"/>
              </a:spcBef>
              <a:buNone/>
              <a:defRPr b="0" i="0" sz="900">
                <a:solidFill>
                  <a:schemeClr val="lt1"/>
                </a:solidFill>
                <a:latin typeface="Arial"/>
                <a:ea typeface="Arial"/>
                <a:cs typeface="Arial"/>
                <a:sym typeface="Arial"/>
              </a:defRPr>
            </a:lvl5pPr>
            <a:lvl6pPr indent="0" lvl="5" marL="0" algn="l">
              <a:spcBef>
                <a:spcPts val="0"/>
              </a:spcBef>
              <a:buNone/>
              <a:defRPr b="0" i="0" sz="900">
                <a:solidFill>
                  <a:schemeClr val="lt1"/>
                </a:solidFill>
                <a:latin typeface="Arial"/>
                <a:ea typeface="Arial"/>
                <a:cs typeface="Arial"/>
                <a:sym typeface="Arial"/>
              </a:defRPr>
            </a:lvl6pPr>
            <a:lvl7pPr indent="0" lvl="6" marL="0" algn="l">
              <a:spcBef>
                <a:spcPts val="0"/>
              </a:spcBef>
              <a:buNone/>
              <a:defRPr b="0" i="0" sz="900">
                <a:solidFill>
                  <a:schemeClr val="lt1"/>
                </a:solidFill>
                <a:latin typeface="Arial"/>
                <a:ea typeface="Arial"/>
                <a:cs typeface="Arial"/>
                <a:sym typeface="Arial"/>
              </a:defRPr>
            </a:lvl7pPr>
            <a:lvl8pPr indent="0" lvl="7" marL="0" algn="l">
              <a:spcBef>
                <a:spcPts val="0"/>
              </a:spcBef>
              <a:buNone/>
              <a:defRPr b="0" i="0" sz="900">
                <a:solidFill>
                  <a:schemeClr val="lt1"/>
                </a:solidFill>
                <a:latin typeface="Arial"/>
                <a:ea typeface="Arial"/>
                <a:cs typeface="Arial"/>
                <a:sym typeface="Arial"/>
              </a:defRPr>
            </a:lvl8pPr>
            <a:lvl9pPr indent="0" lvl="8" marL="0" algn="l">
              <a:spcBef>
                <a:spcPts val="0"/>
              </a:spcBef>
              <a:buNone/>
              <a:defRPr b="0" i="0" sz="9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5" name="Google Shape;45;p6"/>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6" name="Google Shape;46;p6"/>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47" name="Shape 47"/>
        <p:cNvGrpSpPr/>
        <p:nvPr/>
      </p:nvGrpSpPr>
      <p:grpSpPr>
        <a:xfrm>
          <a:off x="0" y="0"/>
          <a:ext cx="0" cy="0"/>
          <a:chOff x="0" y="0"/>
          <a:chExt cx="0" cy="0"/>
        </a:xfrm>
      </p:grpSpPr>
      <p:sp>
        <p:nvSpPr>
          <p:cNvPr id="48" name="Google Shape;48;p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0" name="Google Shape;50;p7"/>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51" name="Google Shape;51;p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52" name="Shape 52"/>
        <p:cNvGrpSpPr/>
        <p:nvPr/>
      </p:nvGrpSpPr>
      <p:grpSpPr>
        <a:xfrm>
          <a:off x="0" y="0"/>
          <a:ext cx="0" cy="0"/>
          <a:chOff x="0" y="0"/>
          <a:chExt cx="0" cy="0"/>
        </a:xfrm>
      </p:grpSpPr>
      <p:sp>
        <p:nvSpPr>
          <p:cNvPr id="53" name="Google Shape;53;p8"/>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6" name="Google Shape;56;p8"/>
          <p:cNvPicPr preferRelativeResize="0"/>
          <p:nvPr/>
        </p:nvPicPr>
        <p:blipFill rotWithShape="1">
          <a:blip r:embed="rId2">
            <a:alphaModFix/>
          </a:blip>
          <a:srcRect b="3809" l="75552" r="3438" t="60520"/>
          <a:stretch/>
        </p:blipFill>
        <p:spPr>
          <a:xfrm rot="10800000">
            <a:off x="-1" y="-2"/>
            <a:ext cx="2268187" cy="2166103"/>
          </a:xfrm>
          <a:prstGeom prst="rect">
            <a:avLst/>
          </a:prstGeom>
          <a:noFill/>
          <a:ln>
            <a:noFill/>
          </a:ln>
        </p:spPr>
      </p:pic>
      <p:pic>
        <p:nvPicPr>
          <p:cNvPr id="57" name="Google Shape;57;p8"/>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60" name="Google Shape;60;p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63" name="Google Shape;63;p9"/>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64" name="Shape 64"/>
        <p:cNvGrpSpPr/>
        <p:nvPr/>
      </p:nvGrpSpPr>
      <p:grpSpPr>
        <a:xfrm>
          <a:off x="0" y="0"/>
          <a:ext cx="0" cy="0"/>
          <a:chOff x="0" y="0"/>
          <a:chExt cx="0" cy="0"/>
        </a:xfrm>
      </p:grpSpPr>
      <p:pic>
        <p:nvPicPr>
          <p:cNvPr id="65" name="Google Shape;65;p10"/>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66" name="Google Shape;66;p10"/>
          <p:cNvSpPr txBox="1"/>
          <p:nvPr/>
        </p:nvSpPr>
        <p:spPr>
          <a:xfrm>
            <a:off x="423968" y="6089839"/>
            <a:ext cx="8921913" cy="64633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900">
                <a:solidFill>
                  <a:schemeClr val="lt1"/>
                </a:solidFill>
                <a:latin typeface="Arial"/>
                <a:ea typeface="Arial"/>
                <a:cs typeface="Arial"/>
                <a:sym typeface="Arial"/>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a:solidFill>
                  <a:schemeClr val="lt1"/>
                </a:solidFill>
                <a:latin typeface="Arial"/>
                <a:ea typeface="Arial"/>
                <a:cs typeface="Arial"/>
                <a:sym typeface="Arial"/>
              </a:rPr>
              <a:t>aws-course-feedback@amazon.com</a:t>
            </a:r>
            <a:r>
              <a:rPr lang="en-US" sz="900">
                <a:solidFill>
                  <a:schemeClr val="lt1"/>
                </a:solidFill>
                <a:latin typeface="Arial"/>
                <a:ea typeface="Arial"/>
                <a:cs typeface="Arial"/>
                <a:sym typeface="Arial"/>
              </a:rPr>
              <a:t>. For all other questions, contact us at: </a:t>
            </a:r>
            <a:r>
              <a:rPr lang="en-US" sz="900" u="sng">
                <a:solidFill>
                  <a:schemeClr val="lt1"/>
                </a:solidFill>
                <a:latin typeface="Arial"/>
                <a:ea typeface="Arial"/>
                <a:cs typeface="Arial"/>
                <a:sym typeface="Arial"/>
              </a:rPr>
              <a:t>https://aws.amazon.com/contact-us/aws-training/</a:t>
            </a:r>
            <a:r>
              <a:rPr lang="en-US" sz="900">
                <a:solidFill>
                  <a:schemeClr val="lt1"/>
                </a:solidFill>
                <a:latin typeface="Arial"/>
                <a:ea typeface="Arial"/>
                <a:cs typeface="Arial"/>
                <a:sym typeface="Arial"/>
              </a:rPr>
              <a:t>. All trademarks are the property of their owners.</a:t>
            </a:r>
            <a:endParaRPr/>
          </a:p>
          <a:p>
            <a:pPr indent="0" lvl="0" marL="0" marR="0" rtl="0" algn="just">
              <a:spcBef>
                <a:spcPts val="0"/>
              </a:spcBef>
              <a:spcAft>
                <a:spcPts val="0"/>
              </a:spcAft>
              <a:buNone/>
            </a:pPr>
            <a:r>
              <a:t/>
            </a:r>
            <a:endParaRPr sz="900">
              <a:solidFill>
                <a:schemeClr val="dk1"/>
              </a:solidFill>
              <a:latin typeface="Arial"/>
              <a:ea typeface="Arial"/>
              <a:cs typeface="Arial"/>
              <a:sym typeface="Arial"/>
            </a:endParaRPr>
          </a:p>
        </p:txBody>
      </p:sp>
      <p:sp>
        <p:nvSpPr>
          <p:cNvPr id="67" name="Google Shape;67;p1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8" name="Google Shape;68;p10"/>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1"/>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 type="body"/>
          </p:nvPr>
        </p:nvSpPr>
        <p:spPr>
          <a:xfrm>
            <a:off x="419100" y="1825625"/>
            <a:ext cx="113538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1"/>
          <p:cNvSpPr txBox="1"/>
          <p:nvPr>
            <p:ph idx="11" type="ftr"/>
          </p:nvPr>
        </p:nvSpPr>
        <p:spPr>
          <a:xfrm>
            <a:off x="419100" y="6356350"/>
            <a:ext cx="68710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aws-tc-largeobjects.s3-us-west-2.amazonaws.com/ILT-TF-100-ACFNDS-20-EN/Module_7_EBS+v2.0.mp4" TargetMode="Externa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3.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hyperlink" Target="https://s3/" TargetMode="External"/><Relationship Id="rId7" Type="http://schemas.openxmlformats.org/officeDocument/2006/relationships/hyperlink" Target="https://s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49.png"/><Relationship Id="rId9" Type="http://schemas.openxmlformats.org/officeDocument/2006/relationships/image" Target="../media/image66.png"/><Relationship Id="rId5" Type="http://schemas.openxmlformats.org/officeDocument/2006/relationships/image" Target="../media/image52.png"/><Relationship Id="rId6" Type="http://schemas.openxmlformats.org/officeDocument/2006/relationships/image" Target="../media/image58.png"/><Relationship Id="rId7" Type="http://schemas.openxmlformats.org/officeDocument/2006/relationships/image" Target="../media/image57.png"/><Relationship Id="rId8"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aws-tc-largeobjects.s3-us-west-2.amazonaws.com/ILT-TF-100-ACFNDS-20-EN/Module_7_S3+v2.0.mp4" TargetMode="Externa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59.png"/><Relationship Id="rId6"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27.png"/><Relationship Id="rId8" Type="http://schemas.openxmlformats.org/officeDocument/2006/relationships/image" Target="../media/image21.png"/><Relationship Id="rId11" Type="http://schemas.openxmlformats.org/officeDocument/2006/relationships/image" Target="../media/image15.png"/><Relationship Id="rId10"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6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s://aws-tc-largeobjects.s3-us-west-2.amazonaws.com/ILT-TF-100-ACFNDS-20-EN/Module_7_EFS+v2.0.mp4" TargetMode="Externa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68.png"/><Relationship Id="rId5"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79.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81.png"/><Relationship Id="rId8"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4.png"/><Relationship Id="rId4" Type="http://schemas.openxmlformats.org/officeDocument/2006/relationships/image" Target="../media/image70.png"/><Relationship Id="rId5" Type="http://schemas.openxmlformats.org/officeDocument/2006/relationships/image" Target="../media/image67.png"/><Relationship Id="rId6"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7.png"/><Relationship Id="rId4" Type="http://schemas.openxmlformats.org/officeDocument/2006/relationships/image" Target="../media/image90.png"/><Relationship Id="rId5" Type="http://schemas.openxmlformats.org/officeDocument/2006/relationships/image" Target="../media/image92.png"/><Relationship Id="rId6"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2.png"/><Relationship Id="rId4" Type="http://schemas.openxmlformats.org/officeDocument/2006/relationships/image" Target="../media/image86.png"/><Relationship Id="rId9" Type="http://schemas.openxmlformats.org/officeDocument/2006/relationships/image" Target="../media/image95.png"/><Relationship Id="rId5" Type="http://schemas.openxmlformats.org/officeDocument/2006/relationships/image" Target="../media/image80.png"/><Relationship Id="rId6" Type="http://schemas.openxmlformats.org/officeDocument/2006/relationships/image" Target="../media/image35.png"/><Relationship Id="rId7" Type="http://schemas.openxmlformats.org/officeDocument/2006/relationships/image" Target="../media/image67.png"/><Relationship Id="rId8" Type="http://schemas.openxmlformats.org/officeDocument/2006/relationships/image" Target="../media/image88.png"/><Relationship Id="rId11" Type="http://schemas.openxmlformats.org/officeDocument/2006/relationships/image" Target="../media/image85.png"/><Relationship Id="rId10" Type="http://schemas.openxmlformats.org/officeDocument/2006/relationships/image" Target="../media/image89.png"/><Relationship Id="rId13" Type="http://schemas.openxmlformats.org/officeDocument/2006/relationships/image" Target="../media/image107.png"/><Relationship Id="rId12" Type="http://schemas.openxmlformats.org/officeDocument/2006/relationships/image" Target="../media/image8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7.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6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hyperlink" Target="https://aws-tc-largeobjects.s3-us-west-2.amazonaws.com/ILT-TF-100-ACFNDS-20-EN/Module_7_S3_Glacier+v3.0.mp4" TargetMode="Externa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9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94.png"/><Relationship Id="rId5" Type="http://schemas.openxmlformats.org/officeDocument/2006/relationships/image" Target="../media/image93.png"/><Relationship Id="rId6" Type="http://schemas.openxmlformats.org/officeDocument/2006/relationships/image" Target="../media/image103.png"/><Relationship Id="rId7" Type="http://schemas.openxmlformats.org/officeDocument/2006/relationships/image" Target="../media/image99.png"/><Relationship Id="rId8" Type="http://schemas.openxmlformats.org/officeDocument/2006/relationships/image" Target="../media/image9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9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1.png"/><Relationship Id="rId4" Type="http://schemas.openxmlformats.org/officeDocument/2006/relationships/image" Target="../media/image108.png"/><Relationship Id="rId5" Type="http://schemas.openxmlformats.org/officeDocument/2006/relationships/image" Target="../media/image106.png"/><Relationship Id="rId6" Type="http://schemas.openxmlformats.org/officeDocument/2006/relationships/image" Target="../media/image110.png"/><Relationship Id="rId7"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1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aws.amazon.com/products/storage/" TargetMode="External"/><Relationship Id="rId4" Type="http://schemas.openxmlformats.org/officeDocument/2006/relationships/hyperlink" Target="https://docs.aws.amazon.com/whitepapers/latest/aws-overview/storage-services.html" TargetMode="External"/><Relationship Id="rId5" Type="http://schemas.openxmlformats.org/officeDocument/2006/relationships/hyperlink" Target="https://aws.amazon.com/blogs/compute/recovering-files-from-an-amazon-ebs-volume-backup/" TargetMode="External"/><Relationship Id="rId6" Type="http://schemas.openxmlformats.org/officeDocument/2006/relationships/hyperlink" Target="https://dzone.com/articles/confused-by-aws-storage-options-s3-ebs-amp-efs-explained"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descr="AWS Academy Cloud Foundations." id="212" name="Google Shape;212;p26"/>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a:t>AWS Academy Cloud Foundations</a:t>
            </a:r>
            <a:endParaRPr/>
          </a:p>
        </p:txBody>
      </p:sp>
      <p:sp>
        <p:nvSpPr>
          <p:cNvPr descr="Module 7: Storage." id="213" name="Google Shape;213;p26"/>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Arial"/>
              <a:buNone/>
            </a:pPr>
            <a:r>
              <a:rPr lang="en-US" sz="5400"/>
              <a:t>Module 7: Storage</a:t>
            </a:r>
            <a:endParaRPr/>
          </a:p>
        </p:txBody>
      </p:sp>
      <p:sp>
        <p:nvSpPr>
          <p:cNvPr id="214" name="Google Shape;214;p26"/>
          <p:cNvSpPr txBox="1"/>
          <p:nvPr/>
        </p:nvSpPr>
        <p:spPr>
          <a:xfrm>
            <a:off x="251791" y="6480313"/>
            <a:ext cx="4108174"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none" cap="none" strike="noStrike">
                <a:solidFill>
                  <a:schemeClr val="lt1"/>
                </a:solidFill>
                <a:latin typeface="Arial"/>
                <a:ea typeface="Arial"/>
                <a:cs typeface="Arial"/>
                <a:sym typeface="Arial"/>
              </a:rPr>
              <a:t>© 2019, Amazon Web Services, Inc. or its Affiliates.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EBS volume type use cases</a:t>
            </a:r>
            <a:endParaRPr/>
          </a:p>
        </p:txBody>
      </p:sp>
      <p:pic>
        <p:nvPicPr>
          <p:cNvPr descr="amazon ebs volume type use cases." id="323" name="Google Shape;323;p35"/>
          <p:cNvPicPr preferRelativeResize="0"/>
          <p:nvPr>
            <p:ph idx="1" type="body"/>
          </p:nvPr>
        </p:nvPicPr>
        <p:blipFill rotWithShape="1">
          <a:blip r:embed="rId3">
            <a:alphaModFix/>
          </a:blip>
          <a:srcRect b="0" l="0" r="0" t="0"/>
          <a:stretch/>
        </p:blipFill>
        <p:spPr>
          <a:xfrm>
            <a:off x="1330469" y="1547747"/>
            <a:ext cx="9531060" cy="4610232"/>
          </a:xfrm>
          <a:prstGeom prst="rect">
            <a:avLst/>
          </a:prstGeom>
          <a:noFill/>
          <a:ln>
            <a:noFill/>
          </a:ln>
        </p:spPr>
      </p:pic>
      <p:sp>
        <p:nvSpPr>
          <p:cNvPr id="324" name="Google Shape;324;p3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25" name="Google Shape;325;p3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EBS features</a:t>
            </a:r>
            <a:endParaRPr/>
          </a:p>
        </p:txBody>
      </p:sp>
      <p:sp>
        <p:nvSpPr>
          <p:cNvPr id="331" name="Google Shape;331;p36"/>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Snapshots – </a:t>
            </a:r>
            <a:endParaRPr/>
          </a:p>
          <a:p>
            <a:pPr indent="-228600" lvl="1" marL="685800" rtl="0" algn="l">
              <a:lnSpc>
                <a:spcPct val="90000"/>
              </a:lnSpc>
              <a:spcBef>
                <a:spcPts val="500"/>
              </a:spcBef>
              <a:spcAft>
                <a:spcPts val="0"/>
              </a:spcAft>
              <a:buClr>
                <a:schemeClr val="dk1"/>
              </a:buClr>
              <a:buSzPts val="2400"/>
              <a:buChar char="•"/>
            </a:pPr>
            <a:r>
              <a:rPr lang="en-US"/>
              <a:t>Point-in-time snapshots</a:t>
            </a:r>
            <a:endParaRPr/>
          </a:p>
          <a:p>
            <a:pPr indent="-228600" lvl="1" marL="685800" rtl="0" algn="l">
              <a:lnSpc>
                <a:spcPct val="90000"/>
              </a:lnSpc>
              <a:spcBef>
                <a:spcPts val="500"/>
              </a:spcBef>
              <a:spcAft>
                <a:spcPts val="0"/>
              </a:spcAft>
              <a:buClr>
                <a:schemeClr val="dk1"/>
              </a:buClr>
              <a:buSzPts val="2400"/>
              <a:buChar char="•"/>
            </a:pPr>
            <a:r>
              <a:rPr lang="en-US"/>
              <a:t>Recreate a new volume at any time</a:t>
            </a:r>
            <a:endParaRPr/>
          </a:p>
          <a:p>
            <a:pPr indent="-228600" lvl="0" marL="228600" rtl="0" algn="l">
              <a:lnSpc>
                <a:spcPct val="90000"/>
              </a:lnSpc>
              <a:spcBef>
                <a:spcPts val="1000"/>
              </a:spcBef>
              <a:spcAft>
                <a:spcPts val="0"/>
              </a:spcAft>
              <a:buClr>
                <a:schemeClr val="dk1"/>
              </a:buClr>
              <a:buSzPts val="2800"/>
              <a:buChar char="•"/>
            </a:pPr>
            <a:r>
              <a:rPr lang="en-US"/>
              <a:t>Encryption – </a:t>
            </a:r>
            <a:endParaRPr/>
          </a:p>
          <a:p>
            <a:pPr indent="-228600" lvl="1" marL="685800" rtl="0" algn="l">
              <a:lnSpc>
                <a:spcPct val="90000"/>
              </a:lnSpc>
              <a:spcBef>
                <a:spcPts val="500"/>
              </a:spcBef>
              <a:spcAft>
                <a:spcPts val="0"/>
              </a:spcAft>
              <a:buClr>
                <a:schemeClr val="dk1"/>
              </a:buClr>
              <a:buSzPts val="2400"/>
              <a:buChar char="•"/>
            </a:pPr>
            <a:r>
              <a:rPr lang="en-US"/>
              <a:t>Encrypted Amazon EBS volumes</a:t>
            </a:r>
            <a:endParaRPr/>
          </a:p>
          <a:p>
            <a:pPr indent="-228600" lvl="1" marL="685800" rtl="0" algn="l">
              <a:lnSpc>
                <a:spcPct val="90000"/>
              </a:lnSpc>
              <a:spcBef>
                <a:spcPts val="500"/>
              </a:spcBef>
              <a:spcAft>
                <a:spcPts val="0"/>
              </a:spcAft>
              <a:buClr>
                <a:schemeClr val="dk1"/>
              </a:buClr>
              <a:buSzPts val="2400"/>
              <a:buChar char="•"/>
            </a:pPr>
            <a:r>
              <a:rPr lang="en-US"/>
              <a:t>No additional cost</a:t>
            </a:r>
            <a:endParaRPr/>
          </a:p>
          <a:p>
            <a:pPr indent="-228600" lvl="0" marL="228600" rtl="0" algn="l">
              <a:lnSpc>
                <a:spcPct val="90000"/>
              </a:lnSpc>
              <a:spcBef>
                <a:spcPts val="1000"/>
              </a:spcBef>
              <a:spcAft>
                <a:spcPts val="0"/>
              </a:spcAft>
              <a:buClr>
                <a:schemeClr val="dk1"/>
              </a:buClr>
              <a:buSzPts val="2800"/>
              <a:buChar char="•"/>
            </a:pPr>
            <a:r>
              <a:rPr lang="en-US"/>
              <a:t>Elasticity – </a:t>
            </a:r>
            <a:endParaRPr/>
          </a:p>
          <a:p>
            <a:pPr indent="-228600" lvl="1" marL="685800" rtl="0" algn="l">
              <a:lnSpc>
                <a:spcPct val="90000"/>
              </a:lnSpc>
              <a:spcBef>
                <a:spcPts val="500"/>
              </a:spcBef>
              <a:spcAft>
                <a:spcPts val="0"/>
              </a:spcAft>
              <a:buClr>
                <a:schemeClr val="dk1"/>
              </a:buClr>
              <a:buSzPts val="2400"/>
              <a:buChar char="•"/>
            </a:pPr>
            <a:r>
              <a:rPr lang="en-US"/>
              <a:t>Increase capacity</a:t>
            </a:r>
            <a:endParaRPr/>
          </a:p>
          <a:p>
            <a:pPr indent="-228600" lvl="1" marL="685800" rtl="0" algn="l">
              <a:lnSpc>
                <a:spcPct val="90000"/>
              </a:lnSpc>
              <a:spcBef>
                <a:spcPts val="500"/>
              </a:spcBef>
              <a:spcAft>
                <a:spcPts val="0"/>
              </a:spcAft>
              <a:buClr>
                <a:schemeClr val="dk1"/>
              </a:buClr>
              <a:buSzPts val="2400"/>
              <a:buChar char="•"/>
            </a:pPr>
            <a:r>
              <a:rPr lang="en-US"/>
              <a:t>Change to different types</a:t>
            </a:r>
            <a:endParaRPr/>
          </a:p>
        </p:txBody>
      </p:sp>
      <p:pic>
        <p:nvPicPr>
          <p:cNvPr descr="a camera." id="332" name="Google Shape;332;p36"/>
          <p:cNvPicPr preferRelativeResize="0"/>
          <p:nvPr/>
        </p:nvPicPr>
        <p:blipFill rotWithShape="1">
          <a:blip r:embed="rId3">
            <a:alphaModFix/>
          </a:blip>
          <a:srcRect b="18211" l="9424" r="9731" t="18162"/>
          <a:stretch/>
        </p:blipFill>
        <p:spPr>
          <a:xfrm>
            <a:off x="10257906" y="1643423"/>
            <a:ext cx="1478280" cy="1163412"/>
          </a:xfrm>
          <a:prstGeom prst="rect">
            <a:avLst/>
          </a:prstGeom>
          <a:noFill/>
          <a:ln>
            <a:noFill/>
          </a:ln>
        </p:spPr>
      </p:pic>
      <p:pic>
        <p:nvPicPr>
          <p:cNvPr descr="a lock." id="333" name="Google Shape;333;p36"/>
          <p:cNvPicPr preferRelativeResize="0"/>
          <p:nvPr/>
        </p:nvPicPr>
        <p:blipFill rotWithShape="1">
          <a:blip r:embed="rId4">
            <a:alphaModFix/>
          </a:blip>
          <a:srcRect b="0" l="0" r="0" t="0"/>
          <a:stretch/>
        </p:blipFill>
        <p:spPr>
          <a:xfrm>
            <a:off x="10017335" y="2806835"/>
            <a:ext cx="2104505" cy="2104505"/>
          </a:xfrm>
          <a:prstGeom prst="rect">
            <a:avLst/>
          </a:prstGeom>
          <a:noFill/>
          <a:ln>
            <a:noFill/>
          </a:ln>
        </p:spPr>
      </p:pic>
      <p:pic>
        <p:nvPicPr>
          <p:cNvPr descr="elasticity. " id="334" name="Google Shape;334;p36"/>
          <p:cNvPicPr preferRelativeResize="0"/>
          <p:nvPr/>
        </p:nvPicPr>
        <p:blipFill rotWithShape="1">
          <a:blip r:embed="rId5">
            <a:alphaModFix/>
          </a:blip>
          <a:srcRect b="0" l="0" r="0" t="0"/>
          <a:stretch/>
        </p:blipFill>
        <p:spPr>
          <a:xfrm>
            <a:off x="9949715" y="4917551"/>
            <a:ext cx="1909009" cy="1909009"/>
          </a:xfrm>
          <a:prstGeom prst="rect">
            <a:avLst/>
          </a:prstGeom>
          <a:noFill/>
          <a:ln>
            <a:noFill/>
          </a:ln>
        </p:spPr>
      </p:pic>
      <p:sp>
        <p:nvSpPr>
          <p:cNvPr id="335" name="Google Shape;335;p3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36" name="Google Shape;336;p3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EBS: Volumes, IOPS, and pricing</a:t>
            </a:r>
            <a:endParaRPr/>
          </a:p>
        </p:txBody>
      </p:sp>
      <p:sp>
        <p:nvSpPr>
          <p:cNvPr id="342" name="Google Shape;342;p37"/>
          <p:cNvSpPr txBox="1"/>
          <p:nvPr>
            <p:ph idx="1" type="body"/>
          </p:nvPr>
        </p:nvSpPr>
        <p:spPr>
          <a:xfrm>
            <a:off x="238538" y="1440305"/>
            <a:ext cx="11810824" cy="5052570"/>
          </a:xfrm>
          <a:prstGeom prst="rect">
            <a:avLst/>
          </a:prstGeom>
          <a:noFill/>
          <a:ln>
            <a:noFill/>
          </a:ln>
        </p:spPr>
        <p:txBody>
          <a:bodyPr anchorCtr="0" anchor="t" bIns="45700" lIns="91425" spcFirstLastPara="1" rIns="91425" wrap="square" tIns="45700">
            <a:normAutofit fontScale="92500" lnSpcReduction="20000"/>
          </a:bodyPr>
          <a:lstStyle/>
          <a:p>
            <a:pPr indent="-514350" lvl="0" marL="514350" rtl="0" algn="l">
              <a:lnSpc>
                <a:spcPct val="100000"/>
              </a:lnSpc>
              <a:spcBef>
                <a:spcPts val="0"/>
              </a:spcBef>
              <a:spcAft>
                <a:spcPts val="0"/>
              </a:spcAft>
              <a:buClr>
                <a:schemeClr val="dk1"/>
              </a:buClr>
              <a:buSzPct val="100000"/>
              <a:buFont typeface="Arial"/>
              <a:buAutoNum type="arabicPeriod"/>
            </a:pPr>
            <a:r>
              <a:rPr b="1" lang="en-US"/>
              <a:t>Volumes – </a:t>
            </a:r>
            <a:endParaRPr/>
          </a:p>
          <a:p>
            <a:pPr indent="-460375" lvl="1" marL="917575" rtl="0" algn="l">
              <a:lnSpc>
                <a:spcPct val="100000"/>
              </a:lnSpc>
              <a:spcBef>
                <a:spcPts val="600"/>
              </a:spcBef>
              <a:spcAft>
                <a:spcPts val="0"/>
              </a:spcAft>
              <a:buClr>
                <a:schemeClr val="dk1"/>
              </a:buClr>
              <a:buSzPct val="100000"/>
              <a:buChar char="•"/>
            </a:pPr>
            <a:r>
              <a:rPr lang="en-US" sz="2800"/>
              <a:t>Amazon EBS volumes persist independently from the instance.</a:t>
            </a:r>
            <a:endParaRPr/>
          </a:p>
          <a:p>
            <a:pPr indent="-460375" lvl="1" marL="917575" rtl="0" algn="l">
              <a:lnSpc>
                <a:spcPct val="100000"/>
              </a:lnSpc>
              <a:spcBef>
                <a:spcPts val="600"/>
              </a:spcBef>
              <a:spcAft>
                <a:spcPts val="0"/>
              </a:spcAft>
              <a:buClr>
                <a:schemeClr val="dk1"/>
              </a:buClr>
              <a:buSzPct val="100000"/>
              <a:buChar char="•"/>
            </a:pPr>
            <a:r>
              <a:rPr lang="en-US" sz="2800"/>
              <a:t>All volume types are charged by the amount that is provisioned per month.</a:t>
            </a:r>
            <a:endParaRPr/>
          </a:p>
          <a:p>
            <a:pPr indent="-514350" lvl="0" marL="514350" rtl="0" algn="l">
              <a:lnSpc>
                <a:spcPct val="100000"/>
              </a:lnSpc>
              <a:spcBef>
                <a:spcPts val="600"/>
              </a:spcBef>
              <a:spcAft>
                <a:spcPts val="0"/>
              </a:spcAft>
              <a:buClr>
                <a:schemeClr val="dk1"/>
              </a:buClr>
              <a:buSzPct val="100000"/>
              <a:buFont typeface="Arial"/>
              <a:buAutoNum type="arabicPeriod"/>
            </a:pPr>
            <a:r>
              <a:rPr b="1" lang="en-US"/>
              <a:t>IOPS – </a:t>
            </a:r>
            <a:endParaRPr/>
          </a:p>
          <a:p>
            <a:pPr indent="-465138" lvl="1" marL="922338" rtl="0" algn="l">
              <a:lnSpc>
                <a:spcPct val="100000"/>
              </a:lnSpc>
              <a:spcBef>
                <a:spcPts val="600"/>
              </a:spcBef>
              <a:spcAft>
                <a:spcPts val="0"/>
              </a:spcAft>
              <a:buClr>
                <a:schemeClr val="dk1"/>
              </a:buClr>
              <a:buSzPct val="100000"/>
              <a:buChar char="•"/>
            </a:pPr>
            <a:r>
              <a:rPr lang="en-US" sz="2800"/>
              <a:t>General Purpose SSD:</a:t>
            </a:r>
            <a:endParaRPr/>
          </a:p>
          <a:p>
            <a:pPr indent="-469900" lvl="2" marL="1384300" rtl="0" algn="l">
              <a:lnSpc>
                <a:spcPct val="100000"/>
              </a:lnSpc>
              <a:spcBef>
                <a:spcPts val="600"/>
              </a:spcBef>
              <a:spcAft>
                <a:spcPts val="0"/>
              </a:spcAft>
              <a:buClr>
                <a:schemeClr val="dk1"/>
              </a:buClr>
              <a:buSzPct val="100000"/>
              <a:buChar char="•"/>
            </a:pPr>
            <a:r>
              <a:rPr lang="en-US" sz="2400"/>
              <a:t>Charged by the amount that you provision in GB per month until storage is released.</a:t>
            </a:r>
            <a:endParaRPr/>
          </a:p>
          <a:p>
            <a:pPr indent="-465138" lvl="1" marL="922338" rtl="0" algn="l">
              <a:lnSpc>
                <a:spcPct val="100000"/>
              </a:lnSpc>
              <a:spcBef>
                <a:spcPts val="600"/>
              </a:spcBef>
              <a:spcAft>
                <a:spcPts val="0"/>
              </a:spcAft>
              <a:buClr>
                <a:schemeClr val="dk1"/>
              </a:buClr>
              <a:buSzPct val="100000"/>
              <a:buChar char="•"/>
            </a:pPr>
            <a:r>
              <a:rPr lang="en-US" sz="2800"/>
              <a:t>Magnetic:</a:t>
            </a:r>
            <a:endParaRPr/>
          </a:p>
          <a:p>
            <a:pPr indent="-469900" lvl="2" marL="1384300" rtl="0" algn="l">
              <a:lnSpc>
                <a:spcPct val="100000"/>
              </a:lnSpc>
              <a:spcBef>
                <a:spcPts val="600"/>
              </a:spcBef>
              <a:spcAft>
                <a:spcPts val="0"/>
              </a:spcAft>
              <a:buClr>
                <a:schemeClr val="dk1"/>
              </a:buClr>
              <a:buSzPct val="100000"/>
              <a:buChar char="•"/>
            </a:pPr>
            <a:r>
              <a:rPr lang="en-US" sz="2400"/>
              <a:t>Charged by the number of requests to the volume.</a:t>
            </a:r>
            <a:endParaRPr/>
          </a:p>
          <a:p>
            <a:pPr indent="-465138" lvl="1" marL="922338" rtl="0" algn="l">
              <a:lnSpc>
                <a:spcPct val="100000"/>
              </a:lnSpc>
              <a:spcBef>
                <a:spcPts val="600"/>
              </a:spcBef>
              <a:spcAft>
                <a:spcPts val="0"/>
              </a:spcAft>
              <a:buClr>
                <a:schemeClr val="dk1"/>
              </a:buClr>
              <a:buSzPct val="100000"/>
              <a:buChar char="•"/>
            </a:pPr>
            <a:r>
              <a:rPr lang="en-US" sz="2800"/>
              <a:t>Provisioned IOPS SSD:</a:t>
            </a:r>
            <a:endParaRPr/>
          </a:p>
          <a:p>
            <a:pPr indent="-469900" lvl="2" marL="1384300" rtl="0" algn="l">
              <a:lnSpc>
                <a:spcPct val="100000"/>
              </a:lnSpc>
              <a:spcBef>
                <a:spcPts val="600"/>
              </a:spcBef>
              <a:spcAft>
                <a:spcPts val="0"/>
              </a:spcAft>
              <a:buClr>
                <a:schemeClr val="dk1"/>
              </a:buClr>
              <a:buSzPct val="100000"/>
              <a:buChar char="•"/>
            </a:pPr>
            <a:r>
              <a:rPr lang="en-US" sz="2400"/>
              <a:t>Charged by the amount that you provision in IOPS (multiplied by the percentage of days that you provision for the month).</a:t>
            </a:r>
            <a:endParaRPr/>
          </a:p>
          <a:p>
            <a:pPr indent="-64135" lvl="0" marL="228600" rtl="0" algn="l">
              <a:lnSpc>
                <a:spcPct val="100000"/>
              </a:lnSpc>
              <a:spcBef>
                <a:spcPts val="600"/>
              </a:spcBef>
              <a:spcAft>
                <a:spcPts val="0"/>
              </a:spcAft>
              <a:buClr>
                <a:schemeClr val="dk1"/>
              </a:buClr>
              <a:buSzPct val="100000"/>
              <a:buNone/>
            </a:pPr>
            <a:r>
              <a:t/>
            </a:r>
            <a:endParaRPr/>
          </a:p>
          <a:p>
            <a:pPr indent="-64135" lvl="0" marL="228600" rtl="0" algn="l">
              <a:lnSpc>
                <a:spcPct val="100000"/>
              </a:lnSpc>
              <a:spcBef>
                <a:spcPts val="600"/>
              </a:spcBef>
              <a:spcAft>
                <a:spcPts val="0"/>
              </a:spcAft>
              <a:buClr>
                <a:schemeClr val="dk1"/>
              </a:buClr>
              <a:buSzPct val="100000"/>
              <a:buNone/>
            </a:pPr>
            <a:r>
              <a:t/>
            </a:r>
            <a:endParaRPr/>
          </a:p>
          <a:p>
            <a:pPr indent="-87630" lvl="1" marL="685800" rtl="0" algn="l">
              <a:lnSpc>
                <a:spcPct val="100000"/>
              </a:lnSpc>
              <a:spcBef>
                <a:spcPts val="600"/>
              </a:spcBef>
              <a:spcAft>
                <a:spcPts val="0"/>
              </a:spcAft>
              <a:buClr>
                <a:schemeClr val="dk1"/>
              </a:buClr>
              <a:buSzPct val="100000"/>
              <a:buNone/>
            </a:pPr>
            <a:r>
              <a:t/>
            </a:r>
            <a:endParaRPr/>
          </a:p>
        </p:txBody>
      </p:sp>
      <p:sp>
        <p:nvSpPr>
          <p:cNvPr id="343" name="Google Shape;343;p3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44" name="Google Shape;344;p3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EBS: Snapshots and data transfer</a:t>
            </a:r>
            <a:endParaRPr/>
          </a:p>
        </p:txBody>
      </p:sp>
      <p:sp>
        <p:nvSpPr>
          <p:cNvPr id="350" name="Google Shape;350;p3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Font typeface="Arial"/>
              <a:buAutoNum type="arabicPeriod" startAt="3"/>
            </a:pPr>
            <a:r>
              <a:rPr b="1" lang="en-US"/>
              <a:t>Snapshots – </a:t>
            </a:r>
            <a:endParaRPr/>
          </a:p>
          <a:p>
            <a:pPr indent="-465138" lvl="1" marL="922338" rtl="0" algn="l">
              <a:lnSpc>
                <a:spcPct val="90000"/>
              </a:lnSpc>
              <a:spcBef>
                <a:spcPts val="500"/>
              </a:spcBef>
              <a:spcAft>
                <a:spcPts val="0"/>
              </a:spcAft>
              <a:buClr>
                <a:schemeClr val="dk1"/>
              </a:buClr>
              <a:buSzPts val="2800"/>
              <a:buChar char="•"/>
            </a:pPr>
            <a:r>
              <a:rPr lang="en-US" sz="2800"/>
              <a:t>Added cost of Amazon EBS snapshots to Amazon S3 is per GB-month of data stored.</a:t>
            </a:r>
            <a:endParaRPr/>
          </a:p>
          <a:p>
            <a:pPr indent="-50800" lvl="0" marL="228600" rtl="0" algn="l">
              <a:lnSpc>
                <a:spcPct val="90000"/>
              </a:lnSpc>
              <a:spcBef>
                <a:spcPts val="1000"/>
              </a:spcBef>
              <a:spcAft>
                <a:spcPts val="0"/>
              </a:spcAft>
              <a:buClr>
                <a:schemeClr val="dk1"/>
              </a:buClr>
              <a:buSzPts val="2800"/>
              <a:buNone/>
            </a:pPr>
            <a:r>
              <a:t/>
            </a:r>
            <a:endParaRPr/>
          </a:p>
          <a:p>
            <a:pPr indent="-514350" lvl="0" marL="514350" rtl="0" algn="l">
              <a:lnSpc>
                <a:spcPct val="90000"/>
              </a:lnSpc>
              <a:spcBef>
                <a:spcPts val="1000"/>
              </a:spcBef>
              <a:spcAft>
                <a:spcPts val="0"/>
              </a:spcAft>
              <a:buClr>
                <a:schemeClr val="dk1"/>
              </a:buClr>
              <a:buSzPts val="2800"/>
              <a:buFont typeface="Arial"/>
              <a:buAutoNum type="arabicPeriod" startAt="3"/>
            </a:pPr>
            <a:r>
              <a:rPr b="1" lang="en-US"/>
              <a:t>Data transfer – </a:t>
            </a:r>
            <a:endParaRPr/>
          </a:p>
          <a:p>
            <a:pPr indent="-465138" lvl="1" marL="922338" rtl="0" algn="l">
              <a:lnSpc>
                <a:spcPct val="90000"/>
              </a:lnSpc>
              <a:spcBef>
                <a:spcPts val="500"/>
              </a:spcBef>
              <a:spcAft>
                <a:spcPts val="0"/>
              </a:spcAft>
              <a:buClr>
                <a:schemeClr val="dk1"/>
              </a:buClr>
              <a:buSzPts val="2800"/>
              <a:buChar char="•"/>
            </a:pPr>
            <a:r>
              <a:rPr lang="en-US" sz="2800"/>
              <a:t>Inbound data transfer is free.</a:t>
            </a:r>
            <a:endParaRPr/>
          </a:p>
          <a:p>
            <a:pPr indent="-465138" lvl="1" marL="922338" rtl="0" algn="l">
              <a:lnSpc>
                <a:spcPct val="90000"/>
              </a:lnSpc>
              <a:spcBef>
                <a:spcPts val="500"/>
              </a:spcBef>
              <a:spcAft>
                <a:spcPts val="0"/>
              </a:spcAft>
              <a:buClr>
                <a:schemeClr val="dk1"/>
              </a:buClr>
              <a:buSzPts val="2800"/>
              <a:buChar char="•"/>
            </a:pPr>
            <a:r>
              <a:rPr lang="en-US" sz="2800"/>
              <a:t>Outbound data transfer across Regions incurs charges.</a:t>
            </a:r>
            <a:endParaRPr b="1"/>
          </a:p>
          <a:p>
            <a:pPr indent="-76200" lvl="1" marL="685800" rtl="0" algn="l">
              <a:lnSpc>
                <a:spcPct val="90000"/>
              </a:lnSpc>
              <a:spcBef>
                <a:spcPts val="500"/>
              </a:spcBef>
              <a:spcAft>
                <a:spcPts val="0"/>
              </a:spcAft>
              <a:buClr>
                <a:schemeClr val="dk1"/>
              </a:buClr>
              <a:buSzPts val="2400"/>
              <a:buNone/>
            </a:pPr>
            <a:r>
              <a:t/>
            </a:r>
            <a:endParaRPr/>
          </a:p>
        </p:txBody>
      </p:sp>
      <p:sp>
        <p:nvSpPr>
          <p:cNvPr id="351" name="Google Shape;351;p3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52" name="Google Shape;352;p3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9"/>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Section 1 key takeaways</a:t>
            </a:r>
            <a:endParaRPr/>
          </a:p>
        </p:txBody>
      </p:sp>
      <p:pic>
        <p:nvPicPr>
          <p:cNvPr id="358" name="Google Shape;358;p39"/>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
        <p:nvSpPr>
          <p:cNvPr id="359" name="Google Shape;359;p39"/>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Amazon EBS features:</a:t>
            </a:r>
            <a:endParaRPr/>
          </a:p>
          <a:p>
            <a:pPr indent="-228600" lvl="0" marL="228600" rtl="0" algn="l">
              <a:lnSpc>
                <a:spcPct val="90000"/>
              </a:lnSpc>
              <a:spcBef>
                <a:spcPts val="1000"/>
              </a:spcBef>
              <a:spcAft>
                <a:spcPts val="0"/>
              </a:spcAft>
              <a:buClr>
                <a:schemeClr val="dk1"/>
              </a:buClr>
              <a:buSzPts val="2800"/>
              <a:buChar char="•"/>
            </a:pPr>
            <a:r>
              <a:rPr lang="en-US"/>
              <a:t>Persistent and customizable block storage for Amazon EC2</a:t>
            </a:r>
            <a:endParaRPr/>
          </a:p>
          <a:p>
            <a:pPr indent="-228600" lvl="0" marL="228600" rtl="0" algn="l">
              <a:lnSpc>
                <a:spcPct val="90000"/>
              </a:lnSpc>
              <a:spcBef>
                <a:spcPts val="1000"/>
              </a:spcBef>
              <a:spcAft>
                <a:spcPts val="0"/>
              </a:spcAft>
              <a:buClr>
                <a:schemeClr val="dk1"/>
              </a:buClr>
              <a:buSzPts val="2800"/>
              <a:buChar char="•"/>
            </a:pPr>
            <a:r>
              <a:rPr lang="en-US"/>
              <a:t>HDD and SSD types</a:t>
            </a:r>
            <a:endParaRPr/>
          </a:p>
          <a:p>
            <a:pPr indent="-228600" lvl="0" marL="228600" rtl="0" algn="l">
              <a:lnSpc>
                <a:spcPct val="90000"/>
              </a:lnSpc>
              <a:spcBef>
                <a:spcPts val="1000"/>
              </a:spcBef>
              <a:spcAft>
                <a:spcPts val="0"/>
              </a:spcAft>
              <a:buClr>
                <a:schemeClr val="dk1"/>
              </a:buClr>
              <a:buSzPts val="2800"/>
              <a:buChar char="•"/>
            </a:pPr>
            <a:r>
              <a:rPr lang="en-US"/>
              <a:t>Replicated in the same Availability Zone</a:t>
            </a:r>
            <a:endParaRPr/>
          </a:p>
          <a:p>
            <a:pPr indent="-228600" lvl="0" marL="228600" rtl="0" algn="l">
              <a:lnSpc>
                <a:spcPct val="90000"/>
              </a:lnSpc>
              <a:spcBef>
                <a:spcPts val="1000"/>
              </a:spcBef>
              <a:spcAft>
                <a:spcPts val="0"/>
              </a:spcAft>
              <a:buClr>
                <a:schemeClr val="dk1"/>
              </a:buClr>
              <a:buSzPts val="2800"/>
              <a:buChar char="•"/>
            </a:pPr>
            <a:r>
              <a:rPr lang="en-US"/>
              <a:t>Easy and transparent encryption</a:t>
            </a:r>
            <a:endParaRPr/>
          </a:p>
          <a:p>
            <a:pPr indent="-228600" lvl="0" marL="228600" rtl="0" algn="l">
              <a:lnSpc>
                <a:spcPct val="90000"/>
              </a:lnSpc>
              <a:spcBef>
                <a:spcPts val="1000"/>
              </a:spcBef>
              <a:spcAft>
                <a:spcPts val="0"/>
              </a:spcAft>
              <a:buClr>
                <a:schemeClr val="dk1"/>
              </a:buClr>
              <a:buSzPts val="2800"/>
              <a:buChar char="•"/>
            </a:pPr>
            <a:r>
              <a:rPr lang="en-US"/>
              <a:t>Elastic volumes</a:t>
            </a:r>
            <a:endParaRPr/>
          </a:p>
          <a:p>
            <a:pPr indent="-228600" lvl="0" marL="228600" rtl="0" algn="l">
              <a:lnSpc>
                <a:spcPct val="90000"/>
              </a:lnSpc>
              <a:spcBef>
                <a:spcPts val="1000"/>
              </a:spcBef>
              <a:spcAft>
                <a:spcPts val="0"/>
              </a:spcAft>
              <a:buClr>
                <a:schemeClr val="dk1"/>
              </a:buClr>
              <a:buSzPts val="2800"/>
              <a:buChar char="•"/>
            </a:pPr>
            <a:r>
              <a:rPr lang="en-US"/>
              <a:t>Back up by using snapshots</a:t>
            </a:r>
            <a:endParaRPr/>
          </a:p>
        </p:txBody>
      </p:sp>
      <p:sp>
        <p:nvSpPr>
          <p:cNvPr id="360" name="Google Shape;360;p39"/>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61" name="Google Shape;361;p39"/>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0"/>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Arial"/>
              <a:buNone/>
            </a:pPr>
            <a:r>
              <a:rPr lang="en-US"/>
              <a:t>Recorded demo:</a:t>
            </a:r>
            <a:br>
              <a:rPr lang="en-US"/>
            </a:br>
            <a:r>
              <a:rPr lang="en-US"/>
              <a:t>Amazon Elastic Block Store </a:t>
            </a:r>
            <a:endParaRPr/>
          </a:p>
        </p:txBody>
      </p:sp>
      <p:pic>
        <p:nvPicPr>
          <p:cNvPr descr="EBS Setup demo." id="367" name="Google Shape;367;p40">
            <a:hlinkClick r:id="rId3"/>
          </p:cNvPr>
          <p:cNvPicPr preferRelativeResize="0"/>
          <p:nvPr/>
        </p:nvPicPr>
        <p:blipFill rotWithShape="1">
          <a:blip r:embed="rId4">
            <a:alphaModFix/>
          </a:blip>
          <a:srcRect b="0" l="0" r="0" t="0"/>
          <a:stretch/>
        </p:blipFill>
        <p:spPr>
          <a:xfrm>
            <a:off x="5262664" y="1535877"/>
            <a:ext cx="6792624" cy="3786247"/>
          </a:xfrm>
          <a:prstGeom prst="rect">
            <a:avLst/>
          </a:prstGeom>
          <a:noFill/>
          <a:ln>
            <a:noFill/>
          </a:ln>
        </p:spPr>
      </p:pic>
      <p:sp>
        <p:nvSpPr>
          <p:cNvPr id="368" name="Google Shape;368;p40"/>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69" name="Google Shape;369;p40"/>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1"/>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Lab 4: </a:t>
            </a:r>
            <a:br>
              <a:rPr lang="en-US"/>
            </a:br>
            <a:r>
              <a:rPr lang="en-US"/>
              <a:t>Working with Amazon EBS</a:t>
            </a:r>
            <a:endParaRPr/>
          </a:p>
        </p:txBody>
      </p:sp>
      <p:pic>
        <p:nvPicPr>
          <p:cNvPr id="375" name="Google Shape;375;p41"/>
          <p:cNvPicPr preferRelativeResize="0"/>
          <p:nvPr/>
        </p:nvPicPr>
        <p:blipFill rotWithShape="1">
          <a:blip r:embed="rId3">
            <a:alphaModFix/>
          </a:blip>
          <a:srcRect b="0" l="0" r="0" t="0"/>
          <a:stretch/>
        </p:blipFill>
        <p:spPr>
          <a:xfrm>
            <a:off x="5715000" y="1593453"/>
            <a:ext cx="5767388" cy="3983831"/>
          </a:xfrm>
          <a:prstGeom prst="rect">
            <a:avLst/>
          </a:prstGeom>
          <a:noFill/>
          <a:ln>
            <a:noFill/>
          </a:ln>
        </p:spPr>
      </p:pic>
      <p:sp>
        <p:nvSpPr>
          <p:cNvPr id="376" name="Google Shape;376;p41"/>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77" name="Google Shape;377;p41"/>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Lab 4: Scenario</a:t>
            </a:r>
            <a:endParaRPr/>
          </a:p>
        </p:txBody>
      </p:sp>
      <p:sp>
        <p:nvSpPr>
          <p:cNvPr id="383" name="Google Shape;383;p42"/>
          <p:cNvSpPr txBox="1"/>
          <p:nvPr>
            <p:ph idx="1" type="body"/>
          </p:nvPr>
        </p:nvSpPr>
        <p:spPr>
          <a:xfrm>
            <a:off x="238538" y="1440305"/>
            <a:ext cx="11330609" cy="4913308"/>
          </a:xfrm>
          <a:prstGeom prst="rect">
            <a:avLst/>
          </a:prstGeom>
          <a:noFill/>
          <a:ln>
            <a:noFill/>
          </a:ln>
        </p:spPr>
        <p:txBody>
          <a:bodyPr anchorCtr="0" anchor="t" bIns="45700" lIns="91425" spcFirstLastPara="1" rIns="91425" wrap="square" tIns="45700">
            <a:normAutofit/>
          </a:bodyPr>
          <a:lstStyle/>
          <a:p>
            <a:pPr indent="0" lvl="1" marL="0" rtl="0" algn="l">
              <a:lnSpc>
                <a:spcPct val="90000"/>
              </a:lnSpc>
              <a:spcBef>
                <a:spcPts val="0"/>
              </a:spcBef>
              <a:spcAft>
                <a:spcPts val="0"/>
              </a:spcAft>
              <a:buClr>
                <a:schemeClr val="dk1"/>
              </a:buClr>
              <a:buSzPts val="2800"/>
              <a:buNone/>
            </a:pPr>
            <a:r>
              <a:rPr lang="en-US" sz="2800"/>
              <a:t>This lab is designed to show you how to create an Amazon EBS volume. After you create the volume, you will attach the volume to an Amazon EC2 instance, configure the instance to use a virtual disk, create a snapshot and then restore from the snapshot.</a:t>
            </a:r>
            <a:endParaRPr/>
          </a:p>
        </p:txBody>
      </p:sp>
      <p:grpSp>
        <p:nvGrpSpPr>
          <p:cNvPr descr="lab 4 scenario." id="384" name="Google Shape;384;p42"/>
          <p:cNvGrpSpPr/>
          <p:nvPr/>
        </p:nvGrpSpPr>
        <p:grpSpPr>
          <a:xfrm>
            <a:off x="3324734" y="3672872"/>
            <a:ext cx="4771054" cy="1534069"/>
            <a:chOff x="3324734" y="3672872"/>
            <a:chExt cx="4771054" cy="1534069"/>
          </a:xfrm>
        </p:grpSpPr>
        <p:sp>
          <p:nvSpPr>
            <p:cNvPr id="385" name="Google Shape;385;p42"/>
            <p:cNvSpPr txBox="1"/>
            <p:nvPr/>
          </p:nvSpPr>
          <p:spPr>
            <a:xfrm>
              <a:off x="3324734" y="4375944"/>
              <a:ext cx="117308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6F2927"/>
                  </a:solidFill>
                  <a:latin typeface="Arial"/>
                  <a:ea typeface="Arial"/>
                  <a:cs typeface="Arial"/>
                  <a:sym typeface="Arial"/>
                </a:rPr>
                <a:t>Amazon EC2 instance</a:t>
              </a:r>
              <a:endParaRPr/>
            </a:p>
          </p:txBody>
        </p:sp>
        <p:sp>
          <p:nvSpPr>
            <p:cNvPr id="386" name="Google Shape;386;p42"/>
            <p:cNvSpPr txBox="1"/>
            <p:nvPr/>
          </p:nvSpPr>
          <p:spPr>
            <a:xfrm>
              <a:off x="5395244" y="4375944"/>
              <a:ext cx="117308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6F2927"/>
                  </a:solidFill>
                  <a:latin typeface="Arial"/>
                  <a:ea typeface="Arial"/>
                  <a:cs typeface="Arial"/>
                  <a:sym typeface="Arial"/>
                </a:rPr>
                <a:t>Amazon EBS</a:t>
              </a:r>
              <a:endParaRPr/>
            </a:p>
          </p:txBody>
        </p:sp>
        <p:sp>
          <p:nvSpPr>
            <p:cNvPr id="387" name="Google Shape;387;p42"/>
            <p:cNvSpPr txBox="1"/>
            <p:nvPr/>
          </p:nvSpPr>
          <p:spPr>
            <a:xfrm>
              <a:off x="7250210" y="4369589"/>
              <a:ext cx="845578" cy="28335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Snapshot</a:t>
              </a:r>
              <a:endParaRPr/>
            </a:p>
          </p:txBody>
        </p:sp>
        <p:sp>
          <p:nvSpPr>
            <p:cNvPr id="388" name="Google Shape;388;p42"/>
            <p:cNvSpPr/>
            <p:nvPr/>
          </p:nvSpPr>
          <p:spPr>
            <a:xfrm>
              <a:off x="4594298" y="3933330"/>
              <a:ext cx="735980" cy="200722"/>
            </a:xfrm>
            <a:prstGeom prst="rightArrow">
              <a:avLst>
                <a:gd fmla="val 50000" name="adj1"/>
                <a:gd fmla="val 50000" name="adj2"/>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 name="Google Shape;389;p42"/>
            <p:cNvSpPr/>
            <p:nvPr/>
          </p:nvSpPr>
          <p:spPr>
            <a:xfrm>
              <a:off x="6552932" y="3938505"/>
              <a:ext cx="735980" cy="200722"/>
            </a:xfrm>
            <a:prstGeom prst="rightArrow">
              <a:avLst>
                <a:gd fmla="val 50000" name="adj1"/>
                <a:gd fmla="val 50000" name="adj2"/>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0" name="Google Shape;390;p42"/>
            <p:cNvSpPr txBox="1"/>
            <p:nvPr/>
          </p:nvSpPr>
          <p:spPr>
            <a:xfrm>
              <a:off x="4350384" y="4132816"/>
              <a:ext cx="117308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6F2927"/>
                  </a:solidFill>
                  <a:latin typeface="Arial"/>
                  <a:ea typeface="Arial"/>
                  <a:cs typeface="Arial"/>
                  <a:sym typeface="Arial"/>
                </a:rPr>
                <a:t>Attached</a:t>
              </a:r>
              <a:endParaRPr/>
            </a:p>
          </p:txBody>
        </p:sp>
        <p:sp>
          <p:nvSpPr>
            <p:cNvPr id="391" name="Google Shape;391;p42"/>
            <p:cNvSpPr txBox="1"/>
            <p:nvPr/>
          </p:nvSpPr>
          <p:spPr>
            <a:xfrm>
              <a:off x="6292665" y="4132816"/>
              <a:ext cx="117308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6F2927"/>
                  </a:solidFill>
                  <a:latin typeface="Arial"/>
                  <a:ea typeface="Arial"/>
                  <a:cs typeface="Arial"/>
                  <a:sym typeface="Arial"/>
                </a:rPr>
                <a:t>Created</a:t>
              </a:r>
              <a:endParaRPr/>
            </a:p>
          </p:txBody>
        </p:sp>
        <p:pic>
          <p:nvPicPr>
            <p:cNvPr id="392" name="Google Shape;392;p42"/>
            <p:cNvPicPr preferRelativeResize="0"/>
            <p:nvPr/>
          </p:nvPicPr>
          <p:blipFill rotWithShape="1">
            <a:blip r:embed="rId3">
              <a:alphaModFix/>
            </a:blip>
            <a:srcRect b="0" l="0" r="0" t="0"/>
            <a:stretch/>
          </p:blipFill>
          <p:spPr>
            <a:xfrm>
              <a:off x="3582770" y="3672872"/>
              <a:ext cx="711200" cy="711200"/>
            </a:xfrm>
            <a:prstGeom prst="rect">
              <a:avLst/>
            </a:prstGeom>
            <a:noFill/>
            <a:ln>
              <a:noFill/>
            </a:ln>
          </p:spPr>
        </p:pic>
        <p:pic>
          <p:nvPicPr>
            <p:cNvPr id="393" name="Google Shape;393;p42"/>
            <p:cNvPicPr preferRelativeResize="0"/>
            <p:nvPr/>
          </p:nvPicPr>
          <p:blipFill rotWithShape="1">
            <a:blip r:embed="rId4">
              <a:alphaModFix/>
            </a:blip>
            <a:srcRect b="0" l="0" r="0" t="0"/>
            <a:stretch/>
          </p:blipFill>
          <p:spPr>
            <a:xfrm>
              <a:off x="5610788" y="3683266"/>
              <a:ext cx="711200" cy="711200"/>
            </a:xfrm>
            <a:prstGeom prst="rect">
              <a:avLst/>
            </a:prstGeom>
            <a:noFill/>
            <a:ln>
              <a:noFill/>
            </a:ln>
          </p:spPr>
        </p:pic>
        <p:pic>
          <p:nvPicPr>
            <p:cNvPr id="394" name="Google Shape;394;p42"/>
            <p:cNvPicPr preferRelativeResize="0"/>
            <p:nvPr/>
          </p:nvPicPr>
          <p:blipFill rotWithShape="1">
            <a:blip r:embed="rId5">
              <a:alphaModFix/>
            </a:blip>
            <a:srcRect b="0" l="0" r="0" t="0"/>
            <a:stretch/>
          </p:blipFill>
          <p:spPr>
            <a:xfrm>
              <a:off x="7376658" y="3747307"/>
              <a:ext cx="640080" cy="640080"/>
            </a:xfrm>
            <a:prstGeom prst="rect">
              <a:avLst/>
            </a:prstGeom>
            <a:noFill/>
            <a:ln>
              <a:noFill/>
            </a:ln>
          </p:spPr>
        </p:pic>
      </p:grpSp>
      <p:sp>
        <p:nvSpPr>
          <p:cNvPr id="395" name="Google Shape;395;p4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96" name="Google Shape;396;p4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US"/>
              <a:t>Lab 4: Final product</a:t>
            </a:r>
            <a:endParaRPr/>
          </a:p>
        </p:txBody>
      </p:sp>
      <p:grpSp>
        <p:nvGrpSpPr>
          <p:cNvPr descr="lab final product." id="402" name="Google Shape;402;p43"/>
          <p:cNvGrpSpPr/>
          <p:nvPr/>
        </p:nvGrpSpPr>
        <p:grpSpPr>
          <a:xfrm>
            <a:off x="3324734" y="3265279"/>
            <a:ext cx="4771054" cy="1534069"/>
            <a:chOff x="3324734" y="3265279"/>
            <a:chExt cx="4771054" cy="1534069"/>
          </a:xfrm>
        </p:grpSpPr>
        <p:sp>
          <p:nvSpPr>
            <p:cNvPr descr="Summary of the steps you took in the lab." id="403" name="Google Shape;403;p43"/>
            <p:cNvSpPr txBox="1"/>
            <p:nvPr/>
          </p:nvSpPr>
          <p:spPr>
            <a:xfrm>
              <a:off x="3324734" y="3968351"/>
              <a:ext cx="117308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6F2927"/>
                  </a:solidFill>
                  <a:latin typeface="Arial"/>
                  <a:ea typeface="Arial"/>
                  <a:cs typeface="Arial"/>
                  <a:sym typeface="Arial"/>
                </a:rPr>
                <a:t>Amazon EC2 instance</a:t>
              </a:r>
              <a:endParaRPr/>
            </a:p>
          </p:txBody>
        </p:sp>
        <p:sp>
          <p:nvSpPr>
            <p:cNvPr descr="Summary of the steps you took in the lab." id="404" name="Google Shape;404;p43"/>
            <p:cNvSpPr txBox="1"/>
            <p:nvPr/>
          </p:nvSpPr>
          <p:spPr>
            <a:xfrm>
              <a:off x="5395244" y="3968351"/>
              <a:ext cx="117308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6F2927"/>
                  </a:solidFill>
                  <a:latin typeface="Arial"/>
                  <a:ea typeface="Arial"/>
                  <a:cs typeface="Arial"/>
                  <a:sym typeface="Arial"/>
                </a:rPr>
                <a:t>Amazon EBS</a:t>
              </a:r>
              <a:endParaRPr/>
            </a:p>
          </p:txBody>
        </p:sp>
        <p:sp>
          <p:nvSpPr>
            <p:cNvPr descr="Summary of the steps you took in the lab." id="405" name="Google Shape;405;p43"/>
            <p:cNvSpPr txBox="1"/>
            <p:nvPr/>
          </p:nvSpPr>
          <p:spPr>
            <a:xfrm>
              <a:off x="7250210" y="3961996"/>
              <a:ext cx="845578" cy="28335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Snapshot</a:t>
              </a:r>
              <a:endParaRPr/>
            </a:p>
          </p:txBody>
        </p:sp>
        <p:sp>
          <p:nvSpPr>
            <p:cNvPr descr="Summary of the steps you took in the lab." id="406" name="Google Shape;406;p43"/>
            <p:cNvSpPr/>
            <p:nvPr/>
          </p:nvSpPr>
          <p:spPr>
            <a:xfrm>
              <a:off x="4594298" y="3525737"/>
              <a:ext cx="735980" cy="200722"/>
            </a:xfrm>
            <a:prstGeom prst="rightArrow">
              <a:avLst>
                <a:gd fmla="val 50000" name="adj1"/>
                <a:gd fmla="val 50000" name="adj2"/>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Summary of the steps you took in the lab." id="407" name="Google Shape;407;p43"/>
            <p:cNvSpPr/>
            <p:nvPr/>
          </p:nvSpPr>
          <p:spPr>
            <a:xfrm>
              <a:off x="6552932" y="3530912"/>
              <a:ext cx="735980" cy="200722"/>
            </a:xfrm>
            <a:prstGeom prst="rightArrow">
              <a:avLst>
                <a:gd fmla="val 50000" name="adj1"/>
                <a:gd fmla="val 50000" name="adj2"/>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Summary of the steps you took in the lab." id="408" name="Google Shape;408;p43"/>
            <p:cNvSpPr txBox="1"/>
            <p:nvPr/>
          </p:nvSpPr>
          <p:spPr>
            <a:xfrm>
              <a:off x="4350384" y="3725223"/>
              <a:ext cx="117308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6F2927"/>
                  </a:solidFill>
                  <a:latin typeface="Arial"/>
                  <a:ea typeface="Arial"/>
                  <a:cs typeface="Arial"/>
                  <a:sym typeface="Arial"/>
                </a:rPr>
                <a:t>Attached</a:t>
              </a:r>
              <a:endParaRPr/>
            </a:p>
          </p:txBody>
        </p:sp>
        <p:sp>
          <p:nvSpPr>
            <p:cNvPr id="409" name="Google Shape;409;p43"/>
            <p:cNvSpPr txBox="1"/>
            <p:nvPr/>
          </p:nvSpPr>
          <p:spPr>
            <a:xfrm>
              <a:off x="6292665" y="3725223"/>
              <a:ext cx="117308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6F2927"/>
                  </a:solidFill>
                  <a:latin typeface="Arial"/>
                  <a:ea typeface="Arial"/>
                  <a:cs typeface="Arial"/>
                  <a:sym typeface="Arial"/>
                </a:rPr>
                <a:t>Created</a:t>
              </a:r>
              <a:endParaRPr/>
            </a:p>
          </p:txBody>
        </p:sp>
        <p:pic>
          <p:nvPicPr>
            <p:cNvPr descr="Summary of the steps you took in the lab." id="410" name="Google Shape;410;p43"/>
            <p:cNvPicPr preferRelativeResize="0"/>
            <p:nvPr/>
          </p:nvPicPr>
          <p:blipFill rotWithShape="1">
            <a:blip r:embed="rId3">
              <a:alphaModFix/>
            </a:blip>
            <a:srcRect b="0" l="0" r="0" t="0"/>
            <a:stretch/>
          </p:blipFill>
          <p:spPr>
            <a:xfrm>
              <a:off x="3582770" y="3265279"/>
              <a:ext cx="711200" cy="711200"/>
            </a:xfrm>
            <a:prstGeom prst="rect">
              <a:avLst/>
            </a:prstGeom>
            <a:noFill/>
            <a:ln>
              <a:noFill/>
            </a:ln>
          </p:spPr>
        </p:pic>
        <p:pic>
          <p:nvPicPr>
            <p:cNvPr descr="Summary of the steps you took in the lab." id="411" name="Google Shape;411;p43"/>
            <p:cNvPicPr preferRelativeResize="0"/>
            <p:nvPr/>
          </p:nvPicPr>
          <p:blipFill rotWithShape="1">
            <a:blip r:embed="rId4">
              <a:alphaModFix/>
            </a:blip>
            <a:srcRect b="0" l="0" r="0" t="0"/>
            <a:stretch/>
          </p:blipFill>
          <p:spPr>
            <a:xfrm>
              <a:off x="5610788" y="3275673"/>
              <a:ext cx="711200" cy="711200"/>
            </a:xfrm>
            <a:prstGeom prst="rect">
              <a:avLst/>
            </a:prstGeom>
            <a:noFill/>
            <a:ln>
              <a:noFill/>
            </a:ln>
          </p:spPr>
        </p:pic>
        <p:pic>
          <p:nvPicPr>
            <p:cNvPr descr="Summary of the steps you took in the lab." id="412" name="Google Shape;412;p43"/>
            <p:cNvPicPr preferRelativeResize="0"/>
            <p:nvPr/>
          </p:nvPicPr>
          <p:blipFill rotWithShape="1">
            <a:blip r:embed="rId5">
              <a:alphaModFix/>
            </a:blip>
            <a:srcRect b="0" l="0" r="0" t="0"/>
            <a:stretch/>
          </p:blipFill>
          <p:spPr>
            <a:xfrm>
              <a:off x="7376658" y="3339714"/>
              <a:ext cx="640080" cy="640080"/>
            </a:xfrm>
            <a:prstGeom prst="rect">
              <a:avLst/>
            </a:prstGeom>
            <a:noFill/>
            <a:ln>
              <a:noFill/>
            </a:ln>
          </p:spPr>
        </p:pic>
      </p:grpSp>
      <p:sp>
        <p:nvSpPr>
          <p:cNvPr id="413" name="Google Shape;413;p4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14" name="Google Shape;414;p4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solidFill>
                  <a:schemeClr val="lt1"/>
                </a:solidFill>
              </a:rPr>
              <a:t>Lab 4: Working with Amazon EBS</a:t>
            </a:r>
            <a:endParaRPr/>
          </a:p>
        </p:txBody>
      </p:sp>
      <p:pic>
        <p:nvPicPr>
          <p:cNvPr id="420" name="Google Shape;420;p44"/>
          <p:cNvPicPr preferRelativeResize="0"/>
          <p:nvPr/>
        </p:nvPicPr>
        <p:blipFill rotWithShape="1">
          <a:blip r:embed="rId3">
            <a:alphaModFix/>
          </a:blip>
          <a:srcRect b="15757" l="-126" r="126" t="30618"/>
          <a:stretch/>
        </p:blipFill>
        <p:spPr>
          <a:xfrm>
            <a:off x="-60960" y="1920240"/>
            <a:ext cx="12252960" cy="4358640"/>
          </a:xfrm>
          <a:prstGeom prst="rect">
            <a:avLst/>
          </a:prstGeom>
          <a:noFill/>
          <a:ln>
            <a:noFill/>
          </a:ln>
        </p:spPr>
      </p:pic>
      <p:sp>
        <p:nvSpPr>
          <p:cNvPr id="421" name="Google Shape;421;p44"/>
          <p:cNvSpPr txBox="1"/>
          <p:nvPr/>
        </p:nvSpPr>
        <p:spPr>
          <a:xfrm>
            <a:off x="6617368" y="2168012"/>
            <a:ext cx="5155532" cy="38493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Arial"/>
                <a:ea typeface="Arial"/>
                <a:cs typeface="Arial"/>
                <a:sym typeface="Arial"/>
              </a:rPr>
              <a:t>Begin </a:t>
            </a:r>
            <a:r>
              <a:rPr b="0" i="0" lang="en-US" sz="4000">
                <a:solidFill>
                  <a:schemeClr val="lt1"/>
                </a:solidFill>
                <a:latin typeface="Arial"/>
                <a:ea typeface="Arial"/>
                <a:cs typeface="Arial"/>
                <a:sym typeface="Arial"/>
              </a:rPr>
              <a:t>L</a:t>
            </a:r>
            <a:r>
              <a:rPr b="0" i="0" lang="en-US" sz="4000" u="none" cap="none" strike="noStrike">
                <a:solidFill>
                  <a:schemeClr val="lt1"/>
                </a:solidFill>
                <a:latin typeface="Arial"/>
                <a:ea typeface="Arial"/>
                <a:cs typeface="Arial"/>
                <a:sym typeface="Arial"/>
              </a:rPr>
              <a:t>ab </a:t>
            </a:r>
            <a:r>
              <a:rPr b="0" i="0" lang="en-US" sz="4000">
                <a:solidFill>
                  <a:schemeClr val="lt1"/>
                </a:solidFill>
                <a:latin typeface="Arial"/>
                <a:ea typeface="Arial"/>
                <a:cs typeface="Arial"/>
                <a:sym typeface="Arial"/>
              </a:rPr>
              <a:t>4:</a:t>
            </a:r>
            <a:r>
              <a:rPr b="0" i="0" lang="en-US" sz="4000" u="none" cap="none" strike="noStrike">
                <a:solidFill>
                  <a:schemeClr val="lt1"/>
                </a:solidFill>
                <a:latin typeface="Arial"/>
                <a:ea typeface="Arial"/>
                <a:cs typeface="Arial"/>
                <a:sym typeface="Arial"/>
              </a:rPr>
              <a:t> Working with Amazon EBS</a:t>
            </a:r>
            <a:endParaRPr/>
          </a:p>
        </p:txBody>
      </p:sp>
      <p:grpSp>
        <p:nvGrpSpPr>
          <p:cNvPr descr="A stopwatch icon." id="422" name="Google Shape;422;p44"/>
          <p:cNvGrpSpPr/>
          <p:nvPr/>
        </p:nvGrpSpPr>
        <p:grpSpPr>
          <a:xfrm>
            <a:off x="419099" y="579120"/>
            <a:ext cx="834514" cy="953731"/>
            <a:chOff x="11271015" y="5905029"/>
            <a:chExt cx="403626" cy="461287"/>
          </a:xfrm>
        </p:grpSpPr>
        <p:sp>
          <p:nvSpPr>
            <p:cNvPr id="423" name="Google Shape;423;p44"/>
            <p:cNvSpPr/>
            <p:nvPr/>
          </p:nvSpPr>
          <p:spPr>
            <a:xfrm>
              <a:off x="11307093" y="5998845"/>
              <a:ext cx="331470" cy="333181"/>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4" name="Google Shape;424;p44"/>
            <p:cNvPicPr preferRelativeResize="0"/>
            <p:nvPr/>
          </p:nvPicPr>
          <p:blipFill rotWithShape="1">
            <a:blip r:embed="rId4">
              <a:alphaModFix/>
            </a:blip>
            <a:srcRect b="0" l="0" r="0" t="0"/>
            <a:stretch/>
          </p:blipFill>
          <p:spPr>
            <a:xfrm>
              <a:off x="11271015" y="5905029"/>
              <a:ext cx="403626" cy="461287"/>
            </a:xfrm>
            <a:prstGeom prst="rect">
              <a:avLst/>
            </a:prstGeom>
            <a:noFill/>
            <a:ln>
              <a:noFill/>
            </a:ln>
          </p:spPr>
        </p:pic>
      </p:grpSp>
      <p:sp>
        <p:nvSpPr>
          <p:cNvPr id="425" name="Google Shape;425;p44"/>
          <p:cNvSpPr txBox="1"/>
          <p:nvPr/>
        </p:nvSpPr>
        <p:spPr>
          <a:xfrm>
            <a:off x="836356" y="1225074"/>
            <a:ext cx="192653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 30 minutes</a:t>
            </a:r>
            <a:endParaRPr/>
          </a:p>
        </p:txBody>
      </p:sp>
      <p:sp>
        <p:nvSpPr>
          <p:cNvPr id="426" name="Google Shape;426;p4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27" name="Google Shape;427;p4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Module overview</a:t>
            </a:r>
            <a:endParaRPr/>
          </a:p>
        </p:txBody>
      </p:sp>
      <p:sp>
        <p:nvSpPr>
          <p:cNvPr id="220" name="Google Shape;220;p27"/>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Topics</a:t>
            </a:r>
            <a:endParaRPr/>
          </a:p>
          <a:p>
            <a:pPr indent="-228600" lvl="1" marL="228600" rtl="0" algn="l">
              <a:lnSpc>
                <a:spcPct val="90000"/>
              </a:lnSpc>
              <a:spcBef>
                <a:spcPts val="1000"/>
              </a:spcBef>
              <a:spcAft>
                <a:spcPts val="0"/>
              </a:spcAft>
              <a:buClr>
                <a:schemeClr val="dk1"/>
              </a:buClr>
              <a:buSzPts val="2400"/>
              <a:buChar char="•"/>
            </a:pPr>
            <a:r>
              <a:rPr lang="en-US"/>
              <a:t>Amazon Elastic Block Store (Amazon EBS)</a:t>
            </a:r>
            <a:endParaRPr/>
          </a:p>
          <a:p>
            <a:pPr indent="-228600" lvl="1" marL="228600" rtl="0" algn="l">
              <a:lnSpc>
                <a:spcPct val="90000"/>
              </a:lnSpc>
              <a:spcBef>
                <a:spcPts val="1000"/>
              </a:spcBef>
              <a:spcAft>
                <a:spcPts val="0"/>
              </a:spcAft>
              <a:buClr>
                <a:schemeClr val="dk1"/>
              </a:buClr>
              <a:buSzPts val="2400"/>
              <a:buChar char="•"/>
            </a:pPr>
            <a:r>
              <a:rPr lang="en-US"/>
              <a:t>Amazon Simple Storage Service (Amazon S3)</a:t>
            </a:r>
            <a:endParaRPr/>
          </a:p>
          <a:p>
            <a:pPr indent="-228600" lvl="1" marL="228600" rtl="0" algn="l">
              <a:lnSpc>
                <a:spcPct val="90000"/>
              </a:lnSpc>
              <a:spcBef>
                <a:spcPts val="1000"/>
              </a:spcBef>
              <a:spcAft>
                <a:spcPts val="0"/>
              </a:spcAft>
              <a:buClr>
                <a:schemeClr val="dk1"/>
              </a:buClr>
              <a:buSzPts val="2400"/>
              <a:buChar char="•"/>
            </a:pPr>
            <a:r>
              <a:rPr lang="en-US"/>
              <a:t>Amazon Elastic File System (Amazon EFS)</a:t>
            </a:r>
            <a:endParaRPr/>
          </a:p>
          <a:p>
            <a:pPr indent="-228600" lvl="1" marL="228600" rtl="0" algn="l">
              <a:lnSpc>
                <a:spcPct val="90000"/>
              </a:lnSpc>
              <a:spcBef>
                <a:spcPts val="1000"/>
              </a:spcBef>
              <a:spcAft>
                <a:spcPts val="0"/>
              </a:spcAft>
              <a:buClr>
                <a:schemeClr val="dk1"/>
              </a:buClr>
              <a:buSzPts val="2400"/>
              <a:buChar char="•"/>
            </a:pPr>
            <a:r>
              <a:rPr lang="en-US"/>
              <a:t>Amazon Simple Storage Service Glacier</a:t>
            </a:r>
            <a:endParaRPr sz="2400"/>
          </a:p>
          <a:p>
            <a:pPr indent="0" lvl="0" marL="0" rtl="0" algn="l">
              <a:lnSpc>
                <a:spcPct val="90000"/>
              </a:lnSpc>
              <a:spcBef>
                <a:spcPts val="1800"/>
              </a:spcBef>
              <a:spcAft>
                <a:spcPts val="0"/>
              </a:spcAft>
              <a:buClr>
                <a:schemeClr val="dk1"/>
              </a:buClr>
              <a:buSzPts val="2800"/>
              <a:buNone/>
            </a:pPr>
            <a:r>
              <a:t/>
            </a:r>
            <a:endParaRPr/>
          </a:p>
        </p:txBody>
      </p:sp>
      <p:sp>
        <p:nvSpPr>
          <p:cNvPr id="221" name="Google Shape;221;p27"/>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Demos</a:t>
            </a:r>
            <a:endParaRPr/>
          </a:p>
          <a:p>
            <a:pPr indent="-228600" lvl="0" marL="228600" rtl="0" algn="l">
              <a:lnSpc>
                <a:spcPct val="90000"/>
              </a:lnSpc>
              <a:spcBef>
                <a:spcPts val="1000"/>
              </a:spcBef>
              <a:spcAft>
                <a:spcPts val="0"/>
              </a:spcAft>
              <a:buClr>
                <a:schemeClr val="dk1"/>
              </a:buClr>
              <a:buSzPts val="2400"/>
              <a:buChar char="•"/>
            </a:pPr>
            <a:r>
              <a:rPr lang="en-US" sz="2400"/>
              <a:t>Amazon EBS console</a:t>
            </a:r>
            <a:endParaRPr/>
          </a:p>
          <a:p>
            <a:pPr indent="-228600" lvl="0" marL="228600" rtl="0" algn="l">
              <a:lnSpc>
                <a:spcPct val="90000"/>
              </a:lnSpc>
              <a:spcBef>
                <a:spcPts val="1000"/>
              </a:spcBef>
              <a:spcAft>
                <a:spcPts val="0"/>
              </a:spcAft>
              <a:buClr>
                <a:schemeClr val="dk1"/>
              </a:buClr>
              <a:buSzPts val="2400"/>
              <a:buChar char="•"/>
            </a:pPr>
            <a:r>
              <a:rPr lang="en-US" sz="2400"/>
              <a:t>Amazon S3 console</a:t>
            </a:r>
            <a:endParaRPr/>
          </a:p>
          <a:p>
            <a:pPr indent="-228600" lvl="0" marL="228600" rtl="0" algn="l">
              <a:lnSpc>
                <a:spcPct val="90000"/>
              </a:lnSpc>
              <a:spcBef>
                <a:spcPts val="1000"/>
              </a:spcBef>
              <a:spcAft>
                <a:spcPts val="0"/>
              </a:spcAft>
              <a:buClr>
                <a:schemeClr val="dk1"/>
              </a:buClr>
              <a:buSzPts val="2400"/>
              <a:buChar char="•"/>
            </a:pPr>
            <a:r>
              <a:rPr lang="en-US" sz="2400"/>
              <a:t>Amazon EFS console</a:t>
            </a:r>
            <a:endParaRPr/>
          </a:p>
          <a:p>
            <a:pPr indent="-228600" lvl="0" marL="228600" rtl="0" algn="l">
              <a:lnSpc>
                <a:spcPct val="90000"/>
              </a:lnSpc>
              <a:spcBef>
                <a:spcPts val="1000"/>
              </a:spcBef>
              <a:spcAft>
                <a:spcPts val="0"/>
              </a:spcAft>
              <a:buClr>
                <a:schemeClr val="dk1"/>
              </a:buClr>
              <a:buSzPts val="2400"/>
              <a:buChar char="•"/>
            </a:pPr>
            <a:r>
              <a:rPr lang="en-US" sz="2400"/>
              <a:t>Amazon S3 Glacier console</a:t>
            </a:r>
            <a:endParaRPr/>
          </a:p>
          <a:p>
            <a:pPr indent="0" lvl="0" marL="0" rtl="0" algn="l">
              <a:lnSpc>
                <a:spcPct val="90000"/>
              </a:lnSpc>
              <a:spcBef>
                <a:spcPts val="1000"/>
              </a:spcBef>
              <a:spcAft>
                <a:spcPts val="0"/>
              </a:spcAft>
              <a:buClr>
                <a:schemeClr val="dk1"/>
              </a:buClr>
              <a:buSzPts val="2800"/>
              <a:buNone/>
            </a:pPr>
            <a:r>
              <a:rPr b="1" lang="en-US"/>
              <a:t>Lab</a:t>
            </a:r>
            <a:endParaRPr/>
          </a:p>
          <a:p>
            <a:pPr indent="-228600" lvl="0" marL="228600" rtl="0" algn="l">
              <a:lnSpc>
                <a:spcPct val="90000"/>
              </a:lnSpc>
              <a:spcBef>
                <a:spcPts val="1000"/>
              </a:spcBef>
              <a:spcAft>
                <a:spcPts val="0"/>
              </a:spcAft>
              <a:buClr>
                <a:schemeClr val="dk1"/>
              </a:buClr>
              <a:buSzPts val="2400"/>
              <a:buChar char="•"/>
            </a:pPr>
            <a:r>
              <a:rPr lang="en-US" sz="2400"/>
              <a:t>Working with Amazon EBS</a:t>
            </a:r>
            <a:endParaRPr/>
          </a:p>
          <a:p>
            <a:pPr indent="0" lvl="0" marL="0" rtl="0" algn="l">
              <a:lnSpc>
                <a:spcPct val="90000"/>
              </a:lnSpc>
              <a:spcBef>
                <a:spcPts val="1000"/>
              </a:spcBef>
              <a:spcAft>
                <a:spcPts val="0"/>
              </a:spcAft>
              <a:buClr>
                <a:schemeClr val="dk1"/>
              </a:buClr>
              <a:buSzPts val="2800"/>
              <a:buNone/>
            </a:pPr>
            <a:r>
              <a:rPr b="1" lang="en-US"/>
              <a:t>Activities</a:t>
            </a:r>
            <a:endParaRPr/>
          </a:p>
          <a:p>
            <a:pPr indent="-228600" lvl="0" marL="228600" rtl="0" algn="l">
              <a:lnSpc>
                <a:spcPct val="90000"/>
              </a:lnSpc>
              <a:spcBef>
                <a:spcPts val="1000"/>
              </a:spcBef>
              <a:spcAft>
                <a:spcPts val="0"/>
              </a:spcAft>
              <a:buClr>
                <a:schemeClr val="dk1"/>
              </a:buClr>
              <a:buSzPts val="2400"/>
              <a:buChar char="•"/>
            </a:pPr>
            <a:r>
              <a:rPr lang="en-US" sz="2400"/>
              <a:t>Storage solution case study</a:t>
            </a:r>
            <a:endParaRPr/>
          </a:p>
        </p:txBody>
      </p:sp>
      <p:grpSp>
        <p:nvGrpSpPr>
          <p:cNvPr id="222" name="Google Shape;222;p27"/>
          <p:cNvGrpSpPr/>
          <p:nvPr/>
        </p:nvGrpSpPr>
        <p:grpSpPr>
          <a:xfrm>
            <a:off x="6345897" y="5850625"/>
            <a:ext cx="2734716" cy="532323"/>
            <a:chOff x="4082027" y="5385303"/>
            <a:chExt cx="2734716" cy="532323"/>
          </a:xfrm>
        </p:grpSpPr>
        <p:sp>
          <p:nvSpPr>
            <p:cNvPr id="223" name="Google Shape;223;p27"/>
            <p:cNvSpPr txBox="1"/>
            <p:nvPr/>
          </p:nvSpPr>
          <p:spPr>
            <a:xfrm>
              <a:off x="4516113" y="5491216"/>
              <a:ext cx="23006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Knowledge check</a:t>
              </a:r>
              <a:endParaRPr/>
            </a:p>
          </p:txBody>
        </p:sp>
        <p:pic>
          <p:nvPicPr>
            <p:cNvPr id="224" name="Google Shape;224;p27"/>
            <p:cNvPicPr preferRelativeResize="0"/>
            <p:nvPr/>
          </p:nvPicPr>
          <p:blipFill rotWithShape="1">
            <a:blip r:embed="rId3">
              <a:alphaModFix/>
            </a:blip>
            <a:srcRect b="0" l="0" r="0" t="0"/>
            <a:stretch/>
          </p:blipFill>
          <p:spPr>
            <a:xfrm>
              <a:off x="4082027" y="5385303"/>
              <a:ext cx="532323" cy="532323"/>
            </a:xfrm>
            <a:prstGeom prst="rect">
              <a:avLst/>
            </a:prstGeom>
            <a:noFill/>
            <a:ln>
              <a:noFill/>
            </a:ln>
          </p:spPr>
        </p:pic>
      </p:grpSp>
      <p:sp>
        <p:nvSpPr>
          <p:cNvPr id="225" name="Google Shape;225;p2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26" name="Google Shape;226;p2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5"/>
          <p:cNvSpPr txBox="1"/>
          <p:nvPr>
            <p:ph type="title"/>
          </p:nvPr>
        </p:nvSpPr>
        <p:spPr>
          <a:xfrm>
            <a:off x="419100" y="2420133"/>
            <a:ext cx="3735456" cy="20177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lang="en-US" sz="4000">
                <a:latin typeface="Arial"/>
                <a:ea typeface="Arial"/>
                <a:cs typeface="Arial"/>
                <a:sym typeface="Arial"/>
              </a:rPr>
              <a:t>Lab debrief: </a:t>
            </a:r>
            <a:br>
              <a:rPr lang="en-US" sz="4000">
                <a:latin typeface="Arial"/>
                <a:ea typeface="Arial"/>
                <a:cs typeface="Arial"/>
                <a:sym typeface="Arial"/>
              </a:rPr>
            </a:br>
            <a:r>
              <a:rPr lang="en-US" sz="4000">
                <a:latin typeface="Arial"/>
                <a:ea typeface="Arial"/>
                <a:cs typeface="Arial"/>
                <a:sym typeface="Arial"/>
              </a:rPr>
              <a:t>Key takeaways</a:t>
            </a:r>
            <a:endParaRPr/>
          </a:p>
        </p:txBody>
      </p:sp>
      <p:pic>
        <p:nvPicPr>
          <p:cNvPr id="433" name="Google Shape;433;p45"/>
          <p:cNvPicPr preferRelativeResize="0"/>
          <p:nvPr/>
        </p:nvPicPr>
        <p:blipFill rotWithShape="1">
          <a:blip r:embed="rId3">
            <a:alphaModFix/>
          </a:blip>
          <a:srcRect b="0" l="0" r="0" t="0"/>
          <a:stretch/>
        </p:blipFill>
        <p:spPr>
          <a:xfrm>
            <a:off x="4154556" y="1168065"/>
            <a:ext cx="7421479" cy="4947653"/>
          </a:xfrm>
          <a:prstGeom prst="rect">
            <a:avLst/>
          </a:prstGeom>
          <a:noFill/>
          <a:ln cap="flat" cmpd="sng" w="9525">
            <a:solidFill>
              <a:schemeClr val="accent1"/>
            </a:solidFill>
            <a:prstDash val="solid"/>
            <a:round/>
            <a:headEnd len="sm" w="sm" type="none"/>
            <a:tailEnd len="sm" w="sm" type="none"/>
          </a:ln>
        </p:spPr>
      </p:pic>
      <p:sp>
        <p:nvSpPr>
          <p:cNvPr id="434" name="Google Shape;434;p45"/>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35" name="Google Shape;435;p4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ph idx="1" type="body"/>
          </p:nvPr>
        </p:nvSpPr>
        <p:spPr>
          <a:xfrm>
            <a:off x="419100" y="2554356"/>
            <a:ext cx="912963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7: Storage</a:t>
            </a:r>
            <a:endParaRPr/>
          </a:p>
        </p:txBody>
      </p:sp>
      <p:sp>
        <p:nvSpPr>
          <p:cNvPr id="441" name="Google Shape;441;p46"/>
          <p:cNvSpPr txBox="1"/>
          <p:nvPr>
            <p:ph type="title"/>
          </p:nvPr>
        </p:nvSpPr>
        <p:spPr>
          <a:xfrm>
            <a:off x="419100" y="3191940"/>
            <a:ext cx="1056695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2: Amazon Simple Storage Service (Amazon S3) </a:t>
            </a:r>
            <a:endParaRPr/>
          </a:p>
        </p:txBody>
      </p:sp>
      <p:sp>
        <p:nvSpPr>
          <p:cNvPr id="442" name="Google Shape;442;p4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Storage</a:t>
            </a:r>
            <a:endParaRPr/>
          </a:p>
        </p:txBody>
      </p:sp>
      <p:pic>
        <p:nvPicPr>
          <p:cNvPr id="448" name="Google Shape;448;p47"/>
          <p:cNvPicPr preferRelativeResize="0"/>
          <p:nvPr/>
        </p:nvPicPr>
        <p:blipFill rotWithShape="1">
          <a:blip r:embed="rId3">
            <a:alphaModFix/>
          </a:blip>
          <a:srcRect b="0" l="0" r="0" t="0"/>
          <a:stretch/>
        </p:blipFill>
        <p:spPr>
          <a:xfrm>
            <a:off x="4914008" y="2576294"/>
            <a:ext cx="2035432" cy="2035432"/>
          </a:xfrm>
          <a:prstGeom prst="rect">
            <a:avLst/>
          </a:prstGeom>
          <a:noFill/>
          <a:ln>
            <a:noFill/>
          </a:ln>
        </p:spPr>
      </p:pic>
      <p:sp>
        <p:nvSpPr>
          <p:cNvPr id="449" name="Google Shape;449;p47"/>
          <p:cNvSpPr txBox="1"/>
          <p:nvPr/>
        </p:nvSpPr>
        <p:spPr>
          <a:xfrm>
            <a:off x="3307126" y="4943981"/>
            <a:ext cx="5367146"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Amazon Simple Storage Service (Amazon S3)</a:t>
            </a:r>
            <a:endParaRPr/>
          </a:p>
        </p:txBody>
      </p:sp>
      <p:sp>
        <p:nvSpPr>
          <p:cNvPr id="450" name="Google Shape;450;p4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51" name="Google Shape;451;p4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S3 overview</a:t>
            </a:r>
            <a:endParaRPr/>
          </a:p>
        </p:txBody>
      </p:sp>
      <p:grpSp>
        <p:nvGrpSpPr>
          <p:cNvPr id="457" name="Google Shape;457;p48"/>
          <p:cNvGrpSpPr/>
          <p:nvPr/>
        </p:nvGrpSpPr>
        <p:grpSpPr>
          <a:xfrm>
            <a:off x="1" y="1273084"/>
            <a:ext cx="12191999" cy="5105400"/>
            <a:chOff x="1" y="1273084"/>
            <a:chExt cx="12191999" cy="5105400"/>
          </a:xfrm>
        </p:grpSpPr>
        <p:grpSp>
          <p:nvGrpSpPr>
            <p:cNvPr id="458" name="Google Shape;458;p48"/>
            <p:cNvGrpSpPr/>
            <p:nvPr/>
          </p:nvGrpSpPr>
          <p:grpSpPr>
            <a:xfrm>
              <a:off x="1" y="1273084"/>
              <a:ext cx="12191999" cy="5105400"/>
              <a:chOff x="-30967" y="1273084"/>
              <a:chExt cx="12191999" cy="5105400"/>
            </a:xfrm>
          </p:grpSpPr>
          <p:pic>
            <p:nvPicPr>
              <p:cNvPr id="459" name="Google Shape;459;p48"/>
              <p:cNvPicPr preferRelativeResize="0"/>
              <p:nvPr/>
            </p:nvPicPr>
            <p:blipFill rotWithShape="1">
              <a:blip r:embed="rId3">
                <a:alphaModFix/>
              </a:blip>
              <a:srcRect b="11270" l="0" r="0" t="6889"/>
              <a:stretch/>
            </p:blipFill>
            <p:spPr>
              <a:xfrm>
                <a:off x="-30967" y="1273084"/>
                <a:ext cx="12191999" cy="5105400"/>
              </a:xfrm>
              <a:prstGeom prst="rect">
                <a:avLst/>
              </a:prstGeom>
              <a:noFill/>
              <a:ln>
                <a:noFill/>
              </a:ln>
            </p:spPr>
          </p:pic>
          <p:sp>
            <p:nvSpPr>
              <p:cNvPr id="460" name="Google Shape;460;p48"/>
              <p:cNvSpPr/>
              <p:nvPr/>
            </p:nvSpPr>
            <p:spPr>
              <a:xfrm>
                <a:off x="-29444" y="1283544"/>
                <a:ext cx="12188952" cy="5081405"/>
              </a:xfrm>
              <a:prstGeom prst="rect">
                <a:avLst/>
              </a:prstGeom>
              <a:solidFill>
                <a:srgbClr val="FFFFFF">
                  <a:alpha val="80000"/>
                </a:srgbClr>
              </a:solidFill>
              <a:ln cap="flat" cmpd="sng" w="19050">
                <a:solidFill>
                  <a:schemeClr val="dk1"/>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grpSp>
        <p:pic>
          <p:nvPicPr>
            <p:cNvPr id="461" name="Google Shape;461;p48"/>
            <p:cNvPicPr preferRelativeResize="0"/>
            <p:nvPr/>
          </p:nvPicPr>
          <p:blipFill rotWithShape="1">
            <a:blip r:embed="rId4">
              <a:alphaModFix/>
            </a:blip>
            <a:srcRect b="0" l="0" r="0" t="0"/>
            <a:stretch/>
          </p:blipFill>
          <p:spPr>
            <a:xfrm>
              <a:off x="491187" y="1965501"/>
              <a:ext cx="760824" cy="760824"/>
            </a:xfrm>
            <a:prstGeom prst="rect">
              <a:avLst/>
            </a:prstGeom>
            <a:noFill/>
            <a:ln>
              <a:noFill/>
            </a:ln>
          </p:spPr>
        </p:pic>
        <p:pic>
          <p:nvPicPr>
            <p:cNvPr id="462" name="Google Shape;462;p48"/>
            <p:cNvPicPr preferRelativeResize="0"/>
            <p:nvPr/>
          </p:nvPicPr>
          <p:blipFill rotWithShape="1">
            <a:blip r:embed="rId5">
              <a:alphaModFix/>
            </a:blip>
            <a:srcRect b="0" l="0" r="0" t="0"/>
            <a:stretch/>
          </p:blipFill>
          <p:spPr>
            <a:xfrm>
              <a:off x="2016506" y="2202925"/>
              <a:ext cx="760824" cy="760824"/>
            </a:xfrm>
            <a:prstGeom prst="rect">
              <a:avLst/>
            </a:prstGeom>
            <a:noFill/>
            <a:ln>
              <a:noFill/>
            </a:ln>
          </p:spPr>
        </p:pic>
        <p:pic>
          <p:nvPicPr>
            <p:cNvPr id="463" name="Google Shape;463;p48"/>
            <p:cNvPicPr preferRelativeResize="0"/>
            <p:nvPr/>
          </p:nvPicPr>
          <p:blipFill rotWithShape="1">
            <a:blip r:embed="rId6">
              <a:alphaModFix/>
            </a:blip>
            <a:srcRect b="0" l="0" r="0" t="0"/>
            <a:stretch/>
          </p:blipFill>
          <p:spPr>
            <a:xfrm>
              <a:off x="6052337" y="1833233"/>
              <a:ext cx="760824" cy="760824"/>
            </a:xfrm>
            <a:prstGeom prst="rect">
              <a:avLst/>
            </a:prstGeom>
            <a:noFill/>
            <a:ln>
              <a:noFill/>
            </a:ln>
          </p:spPr>
        </p:pic>
        <p:pic>
          <p:nvPicPr>
            <p:cNvPr id="464" name="Google Shape;464;p48"/>
            <p:cNvPicPr preferRelativeResize="0"/>
            <p:nvPr/>
          </p:nvPicPr>
          <p:blipFill rotWithShape="1">
            <a:blip r:embed="rId6">
              <a:alphaModFix/>
            </a:blip>
            <a:srcRect b="0" l="0" r="0" t="0"/>
            <a:stretch/>
          </p:blipFill>
          <p:spPr>
            <a:xfrm>
              <a:off x="10615705" y="2281800"/>
              <a:ext cx="760824" cy="760824"/>
            </a:xfrm>
            <a:prstGeom prst="rect">
              <a:avLst/>
            </a:prstGeom>
            <a:noFill/>
            <a:ln>
              <a:noFill/>
            </a:ln>
          </p:spPr>
        </p:pic>
        <p:pic>
          <p:nvPicPr>
            <p:cNvPr id="465" name="Google Shape;465;p48"/>
            <p:cNvPicPr preferRelativeResize="0"/>
            <p:nvPr/>
          </p:nvPicPr>
          <p:blipFill rotWithShape="1">
            <a:blip r:embed="rId6">
              <a:alphaModFix/>
            </a:blip>
            <a:srcRect b="0" l="0" r="0" t="0"/>
            <a:stretch/>
          </p:blipFill>
          <p:spPr>
            <a:xfrm>
              <a:off x="3317770" y="5197521"/>
              <a:ext cx="760824" cy="760824"/>
            </a:xfrm>
            <a:prstGeom prst="rect">
              <a:avLst/>
            </a:prstGeom>
            <a:noFill/>
            <a:ln>
              <a:noFill/>
            </a:ln>
          </p:spPr>
        </p:pic>
        <p:pic>
          <p:nvPicPr>
            <p:cNvPr id="466" name="Google Shape;466;p48"/>
            <p:cNvPicPr preferRelativeResize="0"/>
            <p:nvPr/>
          </p:nvPicPr>
          <p:blipFill rotWithShape="1">
            <a:blip r:embed="rId6">
              <a:alphaModFix/>
            </a:blip>
            <a:srcRect b="0" l="0" r="0" t="0"/>
            <a:stretch/>
          </p:blipFill>
          <p:spPr>
            <a:xfrm>
              <a:off x="6069592" y="5473564"/>
              <a:ext cx="760824" cy="760824"/>
            </a:xfrm>
            <a:prstGeom prst="rect">
              <a:avLst/>
            </a:prstGeom>
            <a:noFill/>
            <a:ln>
              <a:noFill/>
            </a:ln>
          </p:spPr>
        </p:pic>
        <p:pic>
          <p:nvPicPr>
            <p:cNvPr id="467" name="Google Shape;467;p48"/>
            <p:cNvPicPr preferRelativeResize="0"/>
            <p:nvPr/>
          </p:nvPicPr>
          <p:blipFill rotWithShape="1">
            <a:blip r:embed="rId6">
              <a:alphaModFix/>
            </a:blip>
            <a:srcRect b="0" l="0" r="0" t="0"/>
            <a:stretch/>
          </p:blipFill>
          <p:spPr>
            <a:xfrm>
              <a:off x="11417959" y="5180274"/>
              <a:ext cx="760824" cy="760824"/>
            </a:xfrm>
            <a:prstGeom prst="rect">
              <a:avLst/>
            </a:prstGeom>
            <a:noFill/>
            <a:ln>
              <a:noFill/>
            </a:ln>
          </p:spPr>
        </p:pic>
      </p:grpSp>
      <p:sp>
        <p:nvSpPr>
          <p:cNvPr descr="Data is stored as objects within buckets.&#10;Unlimited storage.&#10;Designed for eleven nines of durability.&#10;Granular access to buckets and objects.&#10;" id="468" name="Google Shape;468;p48"/>
          <p:cNvSpPr/>
          <p:nvPr/>
        </p:nvSpPr>
        <p:spPr>
          <a:xfrm>
            <a:off x="2618782" y="2808412"/>
            <a:ext cx="6627572" cy="2296913"/>
          </a:xfrm>
          <a:prstGeom prst="roundRect">
            <a:avLst>
              <a:gd fmla="val 9244"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sp>
        <p:nvSpPr>
          <p:cNvPr id="469" name="Google Shape;469;p48"/>
          <p:cNvSpPr txBox="1"/>
          <p:nvPr/>
        </p:nvSpPr>
        <p:spPr>
          <a:xfrm>
            <a:off x="2825953" y="2927532"/>
            <a:ext cx="6322429" cy="2054776"/>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2160"/>
              <a:buFont typeface="Arial"/>
              <a:buChar char="•"/>
            </a:pPr>
            <a:r>
              <a:rPr b="0" lang="en-US" sz="2400">
                <a:solidFill>
                  <a:schemeClr val="dk1"/>
                </a:solidFill>
                <a:latin typeface="Arial"/>
                <a:ea typeface="Arial"/>
                <a:cs typeface="Arial"/>
                <a:sym typeface="Arial"/>
              </a:rPr>
              <a:t>Data is stored as objects in buckets</a:t>
            </a:r>
            <a:endParaRPr/>
          </a:p>
          <a:p>
            <a:pPr indent="-457200" lvl="0" marL="457200" marR="0" rtl="0" algn="l">
              <a:lnSpc>
                <a:spcPct val="100000"/>
              </a:lnSpc>
              <a:spcBef>
                <a:spcPts val="480"/>
              </a:spcBef>
              <a:spcAft>
                <a:spcPts val="0"/>
              </a:spcAft>
              <a:buClr>
                <a:schemeClr val="dk1"/>
              </a:buClr>
              <a:buSzPts val="2160"/>
              <a:buFont typeface="Arial"/>
              <a:buChar char="•"/>
            </a:pPr>
            <a:r>
              <a:rPr b="0" lang="en-US" sz="2400">
                <a:solidFill>
                  <a:schemeClr val="dk1"/>
                </a:solidFill>
                <a:latin typeface="Arial"/>
                <a:ea typeface="Arial"/>
                <a:cs typeface="Arial"/>
                <a:sym typeface="Arial"/>
              </a:rPr>
              <a:t>Virtually unlimited storage</a:t>
            </a:r>
            <a:endParaRPr/>
          </a:p>
          <a:p>
            <a:pPr indent="-457200" lvl="1" marL="793343" marR="0" rtl="0" algn="l">
              <a:lnSpc>
                <a:spcPct val="100000"/>
              </a:lnSpc>
              <a:spcBef>
                <a:spcPts val="500"/>
              </a:spcBef>
              <a:spcAft>
                <a:spcPts val="0"/>
              </a:spcAft>
              <a:buClr>
                <a:schemeClr val="dk1"/>
              </a:buClr>
              <a:buSzPts val="1620"/>
              <a:buFont typeface="Arial"/>
              <a:buChar char="•"/>
            </a:pPr>
            <a:r>
              <a:rPr b="0" i="0" lang="en-US" sz="1800" u="none" cap="none" strike="noStrike">
                <a:solidFill>
                  <a:schemeClr val="dk1"/>
                </a:solidFill>
                <a:latin typeface="Arial"/>
                <a:ea typeface="Arial"/>
                <a:cs typeface="Arial"/>
                <a:sym typeface="Arial"/>
              </a:rPr>
              <a:t>Single object is limited to 5 TB</a:t>
            </a:r>
            <a:endParaRPr/>
          </a:p>
          <a:p>
            <a:pPr indent="-457200" lvl="0" marL="457200" marR="0" rtl="0" algn="l">
              <a:lnSpc>
                <a:spcPct val="100000"/>
              </a:lnSpc>
              <a:spcBef>
                <a:spcPts val="480"/>
              </a:spcBef>
              <a:spcAft>
                <a:spcPts val="0"/>
              </a:spcAft>
              <a:buClr>
                <a:schemeClr val="dk1"/>
              </a:buClr>
              <a:buSzPts val="2160"/>
              <a:buFont typeface="Arial"/>
              <a:buChar char="•"/>
            </a:pPr>
            <a:r>
              <a:rPr b="0" lang="en-US" sz="2400">
                <a:solidFill>
                  <a:schemeClr val="dk1"/>
                </a:solidFill>
                <a:latin typeface="Arial"/>
                <a:ea typeface="Arial"/>
                <a:cs typeface="Arial"/>
                <a:sym typeface="Arial"/>
              </a:rPr>
              <a:t>Designed for 11 9s of durability</a:t>
            </a:r>
            <a:endParaRPr/>
          </a:p>
          <a:p>
            <a:pPr indent="-457200" lvl="0" marL="457200" marR="0" rtl="0" algn="l">
              <a:lnSpc>
                <a:spcPct val="100000"/>
              </a:lnSpc>
              <a:spcBef>
                <a:spcPts val="480"/>
              </a:spcBef>
              <a:spcAft>
                <a:spcPts val="0"/>
              </a:spcAft>
              <a:buClr>
                <a:schemeClr val="dk1"/>
              </a:buClr>
              <a:buSzPts val="2160"/>
              <a:buFont typeface="Arial"/>
              <a:buChar char="•"/>
            </a:pPr>
            <a:r>
              <a:rPr b="0" lang="en-US" sz="2400">
                <a:solidFill>
                  <a:schemeClr val="dk1"/>
                </a:solidFill>
                <a:latin typeface="Arial"/>
                <a:ea typeface="Arial"/>
                <a:cs typeface="Arial"/>
                <a:sym typeface="Arial"/>
              </a:rPr>
              <a:t>Granular access to bucket and objects </a:t>
            </a:r>
            <a:endParaRPr/>
          </a:p>
        </p:txBody>
      </p:sp>
      <p:sp>
        <p:nvSpPr>
          <p:cNvPr id="470" name="Google Shape;470;p4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71" name="Google Shape;471;p4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S3 storage classes</a:t>
            </a:r>
            <a:endParaRPr/>
          </a:p>
        </p:txBody>
      </p:sp>
      <p:sp>
        <p:nvSpPr>
          <p:cNvPr id="477" name="Google Shape;477;p49"/>
          <p:cNvSpPr txBox="1"/>
          <p:nvPr>
            <p:ph idx="1" type="body"/>
          </p:nvPr>
        </p:nvSpPr>
        <p:spPr>
          <a:xfrm>
            <a:off x="238538" y="1440305"/>
            <a:ext cx="11330609" cy="4913308"/>
          </a:xfrm>
          <a:prstGeom prst="rect">
            <a:avLst/>
          </a:prstGeom>
          <a:noFill/>
          <a:ln>
            <a:noFill/>
          </a:ln>
        </p:spPr>
        <p:txBody>
          <a:bodyPr anchorCtr="0" anchor="t" bIns="45700" lIns="91425" spcFirstLastPara="1" rIns="91425" wrap="square" tIns="45700">
            <a:normAutofit lnSpcReduction="10000"/>
          </a:bodyPr>
          <a:lstStyle/>
          <a:p>
            <a:pPr indent="0" lvl="1" marL="0" rtl="0" algn="l">
              <a:lnSpc>
                <a:spcPct val="110000"/>
              </a:lnSpc>
              <a:spcBef>
                <a:spcPts val="0"/>
              </a:spcBef>
              <a:spcAft>
                <a:spcPts val="0"/>
              </a:spcAft>
              <a:buClr>
                <a:schemeClr val="dk1"/>
              </a:buClr>
              <a:buSzPts val="3000"/>
              <a:buNone/>
            </a:pPr>
            <a:r>
              <a:rPr lang="en-US" sz="3000"/>
              <a:t>Amazon S3 offers a range of object-level storage classes that are designed for different use cases:</a:t>
            </a:r>
            <a:endParaRPr/>
          </a:p>
          <a:p>
            <a:pPr indent="-457200" lvl="2" marL="914400" rtl="0" algn="l">
              <a:lnSpc>
                <a:spcPct val="110000"/>
              </a:lnSpc>
              <a:spcBef>
                <a:spcPts val="1800"/>
              </a:spcBef>
              <a:spcAft>
                <a:spcPts val="0"/>
              </a:spcAft>
              <a:buClr>
                <a:schemeClr val="dk1"/>
              </a:buClr>
              <a:buSzPts val="2600"/>
              <a:buChar char="•"/>
            </a:pPr>
            <a:r>
              <a:rPr lang="en-US" sz="2600"/>
              <a:t>Amazon S3 Standard</a:t>
            </a:r>
            <a:endParaRPr/>
          </a:p>
          <a:p>
            <a:pPr indent="-457200" lvl="2" marL="914400" rtl="0" algn="l">
              <a:lnSpc>
                <a:spcPct val="110000"/>
              </a:lnSpc>
              <a:spcBef>
                <a:spcPts val="1800"/>
              </a:spcBef>
              <a:spcAft>
                <a:spcPts val="0"/>
              </a:spcAft>
              <a:buClr>
                <a:schemeClr val="dk1"/>
              </a:buClr>
              <a:buSzPts val="2600"/>
              <a:buChar char="•"/>
            </a:pPr>
            <a:r>
              <a:rPr lang="en-US" sz="2600"/>
              <a:t>Amazon S3 Intelligent-Tiering</a:t>
            </a:r>
            <a:endParaRPr/>
          </a:p>
          <a:p>
            <a:pPr indent="-457200" lvl="2" marL="914400" rtl="0" algn="l">
              <a:lnSpc>
                <a:spcPct val="110000"/>
              </a:lnSpc>
              <a:spcBef>
                <a:spcPts val="1800"/>
              </a:spcBef>
              <a:spcAft>
                <a:spcPts val="0"/>
              </a:spcAft>
              <a:buClr>
                <a:schemeClr val="dk1"/>
              </a:buClr>
              <a:buSzPts val="2600"/>
              <a:buChar char="•"/>
            </a:pPr>
            <a:r>
              <a:rPr lang="en-US" sz="2600"/>
              <a:t>Amazon S3 Standard-Infrequent Access (Amazon S3 Standard-IA)</a:t>
            </a:r>
            <a:endParaRPr/>
          </a:p>
          <a:p>
            <a:pPr indent="-457200" lvl="2" marL="914400" rtl="0" algn="l">
              <a:lnSpc>
                <a:spcPct val="110000"/>
              </a:lnSpc>
              <a:spcBef>
                <a:spcPts val="1800"/>
              </a:spcBef>
              <a:spcAft>
                <a:spcPts val="0"/>
              </a:spcAft>
              <a:buClr>
                <a:schemeClr val="dk1"/>
              </a:buClr>
              <a:buSzPts val="2600"/>
              <a:buChar char="•"/>
            </a:pPr>
            <a:r>
              <a:rPr lang="en-US" sz="2600"/>
              <a:t>Amazon S3 One Zone-Infrequent Access (Amazon S3 One Zone-IA)</a:t>
            </a:r>
            <a:endParaRPr/>
          </a:p>
          <a:p>
            <a:pPr indent="-457200" lvl="2" marL="914400" rtl="0" algn="l">
              <a:lnSpc>
                <a:spcPct val="110000"/>
              </a:lnSpc>
              <a:spcBef>
                <a:spcPts val="1800"/>
              </a:spcBef>
              <a:spcAft>
                <a:spcPts val="0"/>
              </a:spcAft>
              <a:buClr>
                <a:schemeClr val="dk1"/>
              </a:buClr>
              <a:buSzPts val="2600"/>
              <a:buChar char="•"/>
            </a:pPr>
            <a:r>
              <a:rPr lang="en-US" sz="2600"/>
              <a:t>Amazon S3 Glacier </a:t>
            </a:r>
            <a:endParaRPr/>
          </a:p>
          <a:p>
            <a:pPr indent="-457200" lvl="2" marL="914400" rtl="0" algn="l">
              <a:lnSpc>
                <a:spcPct val="110000"/>
              </a:lnSpc>
              <a:spcBef>
                <a:spcPts val="1800"/>
              </a:spcBef>
              <a:spcAft>
                <a:spcPts val="0"/>
              </a:spcAft>
              <a:buClr>
                <a:schemeClr val="dk1"/>
              </a:buClr>
              <a:buSzPts val="2600"/>
              <a:buChar char="•"/>
            </a:pPr>
            <a:r>
              <a:rPr lang="en-US" sz="2600"/>
              <a:t>Amazon S3 Glacier Deep Archive</a:t>
            </a:r>
            <a:endParaRPr/>
          </a:p>
        </p:txBody>
      </p:sp>
      <p:sp>
        <p:nvSpPr>
          <p:cNvPr id="478" name="Google Shape;478;p4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79" name="Google Shape;479;p4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US"/>
              <a:t>Amazon S3 bucket URLs (two styles)</a:t>
            </a:r>
            <a:endParaRPr/>
          </a:p>
        </p:txBody>
      </p:sp>
      <p:grpSp>
        <p:nvGrpSpPr>
          <p:cNvPr descr="amazon s3 service, amazon s3 bucket, and bucket object." id="485" name="Google Shape;485;p50"/>
          <p:cNvGrpSpPr/>
          <p:nvPr/>
        </p:nvGrpSpPr>
        <p:grpSpPr>
          <a:xfrm>
            <a:off x="854562" y="1297945"/>
            <a:ext cx="1734786" cy="5040328"/>
            <a:chOff x="854562" y="1297945"/>
            <a:chExt cx="1734786" cy="5040328"/>
          </a:xfrm>
        </p:grpSpPr>
        <p:pic>
          <p:nvPicPr>
            <p:cNvPr descr="s3 bucket." id="486" name="Google Shape;486;p50"/>
            <p:cNvPicPr preferRelativeResize="0"/>
            <p:nvPr/>
          </p:nvPicPr>
          <p:blipFill rotWithShape="1">
            <a:blip r:embed="rId3">
              <a:alphaModFix/>
            </a:blip>
            <a:srcRect b="0" l="0" r="0" t="0"/>
            <a:stretch/>
          </p:blipFill>
          <p:spPr>
            <a:xfrm>
              <a:off x="1362785" y="3013005"/>
              <a:ext cx="731520" cy="731520"/>
            </a:xfrm>
            <a:prstGeom prst="rect">
              <a:avLst/>
            </a:prstGeom>
            <a:noFill/>
            <a:ln>
              <a:noFill/>
            </a:ln>
          </p:spPr>
        </p:pic>
        <p:sp>
          <p:nvSpPr>
            <p:cNvPr id="487" name="Google Shape;487;p50"/>
            <p:cNvSpPr txBox="1"/>
            <p:nvPr/>
          </p:nvSpPr>
          <p:spPr>
            <a:xfrm>
              <a:off x="1019412" y="1297945"/>
              <a:ext cx="1435139"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S3</a:t>
              </a:r>
              <a:endParaRPr/>
            </a:p>
          </p:txBody>
        </p:sp>
        <p:sp>
          <p:nvSpPr>
            <p:cNvPr id="488" name="Google Shape;488;p50"/>
            <p:cNvSpPr txBox="1"/>
            <p:nvPr/>
          </p:nvSpPr>
          <p:spPr>
            <a:xfrm>
              <a:off x="980301" y="3809807"/>
              <a:ext cx="1479497"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600">
                  <a:solidFill>
                    <a:schemeClr val="dk1"/>
                  </a:solidFill>
                  <a:latin typeface="Arial"/>
                  <a:ea typeface="Arial"/>
                  <a:cs typeface="Arial"/>
                  <a:sym typeface="Arial"/>
                </a:rPr>
                <a:t>[bucket name]</a:t>
              </a:r>
              <a:endParaRPr i="1" sz="1867">
                <a:solidFill>
                  <a:schemeClr val="dk1"/>
                </a:solidFill>
                <a:latin typeface="Arial"/>
                <a:ea typeface="Arial"/>
                <a:cs typeface="Arial"/>
                <a:sym typeface="Arial"/>
              </a:endParaRPr>
            </a:p>
          </p:txBody>
        </p:sp>
        <p:pic>
          <p:nvPicPr>
            <p:cNvPr id="489" name="Google Shape;489;p50"/>
            <p:cNvPicPr preferRelativeResize="0"/>
            <p:nvPr/>
          </p:nvPicPr>
          <p:blipFill rotWithShape="1">
            <a:blip r:embed="rId4">
              <a:alphaModFix/>
            </a:blip>
            <a:srcRect b="0" l="0" r="0" t="0"/>
            <a:stretch/>
          </p:blipFill>
          <p:spPr>
            <a:xfrm>
              <a:off x="1233334" y="4489737"/>
              <a:ext cx="975360" cy="975360"/>
            </a:xfrm>
            <a:prstGeom prst="rect">
              <a:avLst/>
            </a:prstGeom>
            <a:noFill/>
            <a:ln>
              <a:noFill/>
            </a:ln>
          </p:spPr>
        </p:pic>
        <p:sp>
          <p:nvSpPr>
            <p:cNvPr id="490" name="Google Shape;490;p50"/>
            <p:cNvSpPr txBox="1"/>
            <p:nvPr/>
          </p:nvSpPr>
          <p:spPr>
            <a:xfrm>
              <a:off x="957962" y="5441050"/>
              <a:ext cx="1551200"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600">
                  <a:solidFill>
                    <a:schemeClr val="dk1"/>
                  </a:solidFill>
                  <a:latin typeface="Arial"/>
                  <a:ea typeface="Arial"/>
                  <a:cs typeface="Arial"/>
                  <a:sym typeface="Arial"/>
                </a:rPr>
                <a:t>Preview2.mp4</a:t>
              </a:r>
              <a:endParaRPr i="1" sz="1867">
                <a:solidFill>
                  <a:schemeClr val="dk1"/>
                </a:solidFill>
                <a:latin typeface="Arial"/>
                <a:ea typeface="Arial"/>
                <a:cs typeface="Arial"/>
                <a:sym typeface="Arial"/>
              </a:endParaRPr>
            </a:p>
          </p:txBody>
        </p:sp>
        <p:sp>
          <p:nvSpPr>
            <p:cNvPr id="491" name="Google Shape;491;p50"/>
            <p:cNvSpPr txBox="1"/>
            <p:nvPr/>
          </p:nvSpPr>
          <p:spPr>
            <a:xfrm>
              <a:off x="854562" y="5753498"/>
              <a:ext cx="173097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Tokyo Region (ap-northeast-1)</a:t>
              </a:r>
              <a:endParaRPr/>
            </a:p>
          </p:txBody>
        </p:sp>
        <p:cxnSp>
          <p:nvCxnSpPr>
            <p:cNvPr id="492" name="Google Shape;492;p50"/>
            <p:cNvCxnSpPr/>
            <p:nvPr/>
          </p:nvCxnSpPr>
          <p:spPr>
            <a:xfrm>
              <a:off x="1729658" y="2472012"/>
              <a:ext cx="3904" cy="446749"/>
            </a:xfrm>
            <a:prstGeom prst="straightConnector1">
              <a:avLst/>
            </a:prstGeom>
            <a:noFill/>
            <a:ln cap="flat" cmpd="sng" w="28575">
              <a:solidFill>
                <a:schemeClr val="dk1"/>
              </a:solidFill>
              <a:prstDash val="solid"/>
              <a:miter lim="800000"/>
              <a:headEnd len="sm" w="sm" type="none"/>
              <a:tailEnd len="sm" w="sm" type="none"/>
            </a:ln>
          </p:spPr>
        </p:cxnSp>
        <p:cxnSp>
          <p:nvCxnSpPr>
            <p:cNvPr id="493" name="Google Shape;493;p50"/>
            <p:cNvCxnSpPr>
              <a:stCxn id="488" idx="2"/>
              <a:endCxn id="489" idx="0"/>
            </p:cNvCxnSpPr>
            <p:nvPr/>
          </p:nvCxnSpPr>
          <p:spPr>
            <a:xfrm>
              <a:off x="1720050" y="4056028"/>
              <a:ext cx="900" cy="433800"/>
            </a:xfrm>
            <a:prstGeom prst="straightConnector1">
              <a:avLst/>
            </a:prstGeom>
            <a:noFill/>
            <a:ln cap="flat" cmpd="sng" w="28575">
              <a:solidFill>
                <a:schemeClr val="dk1"/>
              </a:solidFill>
              <a:prstDash val="solid"/>
              <a:miter lim="800000"/>
              <a:headEnd len="sm" w="sm" type="none"/>
              <a:tailEnd len="sm" w="sm" type="none"/>
            </a:ln>
          </p:spPr>
        </p:cxnSp>
        <p:sp>
          <p:nvSpPr>
            <p:cNvPr id="494" name="Google Shape;494;p50"/>
            <p:cNvSpPr/>
            <p:nvPr/>
          </p:nvSpPr>
          <p:spPr>
            <a:xfrm>
              <a:off x="864464" y="2716427"/>
              <a:ext cx="1724884" cy="3585468"/>
            </a:xfrm>
            <a:prstGeom prst="roundRect">
              <a:avLst>
                <a:gd fmla="val 9818" name="adj"/>
              </a:avLst>
            </a:prstGeom>
            <a:noFill/>
            <a:ln cap="flat" cmpd="sng" w="1905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pic>
          <p:nvPicPr>
            <p:cNvPr descr="Amazon Simple Storage Service icon." id="495" name="Google Shape;495;p50"/>
            <p:cNvPicPr preferRelativeResize="0"/>
            <p:nvPr/>
          </p:nvPicPr>
          <p:blipFill rotWithShape="1">
            <a:blip r:embed="rId5">
              <a:alphaModFix/>
            </a:blip>
            <a:srcRect b="0" l="0" r="0" t="0"/>
            <a:stretch/>
          </p:blipFill>
          <p:spPr>
            <a:xfrm>
              <a:off x="1363750" y="1630899"/>
              <a:ext cx="754380" cy="754380"/>
            </a:xfrm>
            <a:prstGeom prst="rect">
              <a:avLst/>
            </a:prstGeom>
            <a:noFill/>
            <a:ln>
              <a:noFill/>
            </a:ln>
          </p:spPr>
        </p:pic>
      </p:grpSp>
      <p:sp>
        <p:nvSpPr>
          <p:cNvPr id="496" name="Google Shape;496;p50"/>
          <p:cNvSpPr txBox="1"/>
          <p:nvPr>
            <p:ph idx="1" type="body"/>
          </p:nvPr>
        </p:nvSpPr>
        <p:spPr>
          <a:xfrm>
            <a:off x="2804626" y="1319246"/>
            <a:ext cx="9201844" cy="1708485"/>
          </a:xfrm>
          <a:prstGeom prst="rect">
            <a:avLst/>
          </a:prstGeom>
          <a:noFill/>
          <a:ln>
            <a:noFill/>
          </a:ln>
        </p:spPr>
        <p:txBody>
          <a:bodyPr anchorCtr="0" anchor="t" bIns="45700" lIns="91425" spcFirstLastPara="1" rIns="91425" wrap="square" tIns="45700">
            <a:noAutofit/>
          </a:bodyPr>
          <a:lstStyle/>
          <a:p>
            <a:pPr indent="0" lvl="1" marL="4233" rtl="0" algn="l">
              <a:lnSpc>
                <a:spcPct val="90000"/>
              </a:lnSpc>
              <a:spcBef>
                <a:spcPts val="0"/>
              </a:spcBef>
              <a:spcAft>
                <a:spcPts val="0"/>
              </a:spcAft>
              <a:buClr>
                <a:schemeClr val="dk1"/>
              </a:buClr>
              <a:buSzPts val="2800"/>
              <a:buNone/>
            </a:pPr>
            <a:r>
              <a:rPr lang="en-US" sz="2800"/>
              <a:t>To upload your data: </a:t>
            </a:r>
            <a:endParaRPr/>
          </a:p>
          <a:p>
            <a:pPr indent="-452955" lvl="1" marL="766214" rtl="0" algn="l">
              <a:lnSpc>
                <a:spcPct val="90000"/>
              </a:lnSpc>
              <a:spcBef>
                <a:spcPts val="1200"/>
              </a:spcBef>
              <a:spcAft>
                <a:spcPts val="0"/>
              </a:spcAft>
              <a:buClr>
                <a:schemeClr val="dk1"/>
              </a:buClr>
              <a:buSzPts val="2800"/>
              <a:buFont typeface="Arial"/>
              <a:buAutoNum type="arabicPeriod"/>
            </a:pPr>
            <a:r>
              <a:rPr lang="en-US" sz="2800"/>
              <a:t>Create a </a:t>
            </a:r>
            <a:r>
              <a:rPr b="1" lang="en-US" sz="2800">
                <a:solidFill>
                  <a:schemeClr val="accent5"/>
                </a:solidFill>
              </a:rPr>
              <a:t>bucket</a:t>
            </a:r>
            <a:r>
              <a:rPr lang="en-US" sz="2800"/>
              <a:t> in an AWS Region.</a:t>
            </a:r>
            <a:endParaRPr/>
          </a:p>
          <a:p>
            <a:pPr indent="-452955" lvl="1" marL="766214" rtl="0" algn="l">
              <a:lnSpc>
                <a:spcPct val="90000"/>
              </a:lnSpc>
              <a:spcBef>
                <a:spcPts val="1200"/>
              </a:spcBef>
              <a:spcAft>
                <a:spcPts val="0"/>
              </a:spcAft>
              <a:buClr>
                <a:schemeClr val="dk1"/>
              </a:buClr>
              <a:buSzPts val="2800"/>
              <a:buFont typeface="Arial"/>
              <a:buAutoNum type="arabicPeriod"/>
            </a:pPr>
            <a:r>
              <a:rPr lang="en-US" sz="2800"/>
              <a:t>Upload almost any number of </a:t>
            </a:r>
            <a:r>
              <a:rPr b="1" lang="en-US" sz="2800">
                <a:solidFill>
                  <a:schemeClr val="accent5"/>
                </a:solidFill>
              </a:rPr>
              <a:t>objects</a:t>
            </a:r>
            <a:r>
              <a:rPr lang="en-US" sz="2800"/>
              <a:t> to the bucket.</a:t>
            </a:r>
            <a:endParaRPr/>
          </a:p>
        </p:txBody>
      </p:sp>
      <p:grpSp>
        <p:nvGrpSpPr>
          <p:cNvPr descr="bucket path-style url endpoint." id="497" name="Google Shape;497;p50"/>
          <p:cNvGrpSpPr/>
          <p:nvPr/>
        </p:nvGrpSpPr>
        <p:grpSpPr>
          <a:xfrm>
            <a:off x="2839486" y="3190505"/>
            <a:ext cx="9276039" cy="1501674"/>
            <a:chOff x="2839486" y="3190505"/>
            <a:chExt cx="9276039" cy="1501674"/>
          </a:xfrm>
        </p:grpSpPr>
        <p:sp>
          <p:nvSpPr>
            <p:cNvPr id="498" name="Google Shape;498;p50"/>
            <p:cNvSpPr txBox="1"/>
            <p:nvPr/>
          </p:nvSpPr>
          <p:spPr>
            <a:xfrm>
              <a:off x="2839486" y="3190505"/>
              <a:ext cx="8579363"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Bucket path-style URL endpoint: </a:t>
              </a:r>
              <a:endParaRPr sz="1867">
                <a:solidFill>
                  <a:schemeClr val="dk1"/>
                </a:solidFill>
                <a:latin typeface="Arial"/>
                <a:ea typeface="Arial"/>
                <a:cs typeface="Arial"/>
                <a:sym typeface="Arial"/>
              </a:endParaRPr>
            </a:p>
          </p:txBody>
        </p:sp>
        <p:sp>
          <p:nvSpPr>
            <p:cNvPr id="499" name="Google Shape;499;p50"/>
            <p:cNvSpPr txBox="1"/>
            <p:nvPr/>
          </p:nvSpPr>
          <p:spPr>
            <a:xfrm>
              <a:off x="2839486" y="3695051"/>
              <a:ext cx="9276039" cy="28732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1" lang="en-US" sz="1867" u="sng">
                  <a:solidFill>
                    <a:schemeClr val="hlink"/>
                  </a:solidFill>
                  <a:latin typeface="Arial"/>
                  <a:ea typeface="Arial"/>
                  <a:cs typeface="Arial"/>
                  <a:sym typeface="Arial"/>
                  <a:hlinkClick r:id="rId6"/>
                </a:rPr>
                <a:t>https://</a:t>
              </a:r>
              <a:r>
                <a:rPr b="1" i="1" lang="en-US" sz="1867">
                  <a:solidFill>
                    <a:schemeClr val="dk1"/>
                  </a:solidFill>
                  <a:latin typeface="Arial"/>
                  <a:ea typeface="Arial"/>
                  <a:cs typeface="Arial"/>
                  <a:sym typeface="Arial"/>
                </a:rPr>
                <a:t>s3.</a:t>
              </a:r>
              <a:r>
                <a:rPr b="1" i="1" lang="en-US" sz="1867">
                  <a:solidFill>
                    <a:srgbClr val="FF9933"/>
                  </a:solidFill>
                  <a:latin typeface="Arial"/>
                  <a:ea typeface="Arial"/>
                  <a:cs typeface="Arial"/>
                  <a:sym typeface="Arial"/>
                </a:rPr>
                <a:t>ap-northeast-1</a:t>
              </a:r>
              <a:r>
                <a:rPr b="1" i="1" lang="en-US" sz="1867">
                  <a:solidFill>
                    <a:schemeClr val="dk1"/>
                  </a:solidFill>
                  <a:latin typeface="Arial"/>
                  <a:ea typeface="Arial"/>
                  <a:cs typeface="Arial"/>
                  <a:sym typeface="Arial"/>
                </a:rPr>
                <a:t>.amazonaws.com/</a:t>
              </a:r>
              <a:r>
                <a:rPr b="1" i="1" lang="en-US" sz="1867">
                  <a:solidFill>
                    <a:srgbClr val="FF9933"/>
                  </a:solidFill>
                  <a:latin typeface="Arial"/>
                  <a:ea typeface="Arial"/>
                  <a:cs typeface="Arial"/>
                  <a:sym typeface="Arial"/>
                </a:rPr>
                <a:t>bucket-name</a:t>
              </a:r>
              <a:endParaRPr b="1" i="1" sz="2133">
                <a:solidFill>
                  <a:srgbClr val="FF9933"/>
                </a:solidFill>
                <a:latin typeface="Arial"/>
                <a:ea typeface="Arial"/>
                <a:cs typeface="Arial"/>
                <a:sym typeface="Arial"/>
              </a:endParaRPr>
            </a:p>
          </p:txBody>
        </p:sp>
        <p:sp>
          <p:nvSpPr>
            <p:cNvPr id="500" name="Google Shape;500;p50"/>
            <p:cNvSpPr txBox="1"/>
            <p:nvPr/>
          </p:nvSpPr>
          <p:spPr>
            <a:xfrm>
              <a:off x="3915071" y="4445958"/>
              <a:ext cx="1551200"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chemeClr val="accent2"/>
                  </a:solidFill>
                  <a:latin typeface="Arial"/>
                  <a:ea typeface="Arial"/>
                  <a:cs typeface="Arial"/>
                  <a:sym typeface="Arial"/>
                </a:rPr>
                <a:t>Region code</a:t>
              </a:r>
              <a:endParaRPr b="1" sz="1867">
                <a:solidFill>
                  <a:schemeClr val="accent2"/>
                </a:solidFill>
                <a:latin typeface="Arial"/>
                <a:ea typeface="Arial"/>
                <a:cs typeface="Arial"/>
                <a:sym typeface="Arial"/>
              </a:endParaRPr>
            </a:p>
          </p:txBody>
        </p:sp>
        <p:sp>
          <p:nvSpPr>
            <p:cNvPr id="501" name="Google Shape;501;p50"/>
            <p:cNvSpPr/>
            <p:nvPr/>
          </p:nvSpPr>
          <p:spPr>
            <a:xfrm rot="5400000">
              <a:off x="4512720" y="3375972"/>
              <a:ext cx="367701" cy="1570601"/>
            </a:xfrm>
            <a:prstGeom prst="rightBrace">
              <a:avLst>
                <a:gd fmla="val 38120" name="adj1"/>
                <a:gd fmla="val 50000" name="adj2"/>
              </a:avLst>
            </a:prstGeom>
            <a:noFill/>
            <a:ln cap="flat" cmpd="sng" w="19050">
              <a:solidFill>
                <a:srgbClr val="FF99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02" name="Google Shape;502;p50"/>
            <p:cNvSpPr txBox="1"/>
            <p:nvPr/>
          </p:nvSpPr>
          <p:spPr>
            <a:xfrm>
              <a:off x="7217582" y="4437860"/>
              <a:ext cx="1551200"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chemeClr val="accent2"/>
                  </a:solidFill>
                  <a:latin typeface="Arial"/>
                  <a:ea typeface="Arial"/>
                  <a:cs typeface="Arial"/>
                  <a:sym typeface="Arial"/>
                </a:rPr>
                <a:t>Bucket name</a:t>
              </a:r>
              <a:endParaRPr b="1" sz="1867">
                <a:solidFill>
                  <a:schemeClr val="accent2"/>
                </a:solidFill>
                <a:latin typeface="Arial"/>
                <a:ea typeface="Arial"/>
                <a:cs typeface="Arial"/>
                <a:sym typeface="Arial"/>
              </a:endParaRPr>
            </a:p>
          </p:txBody>
        </p:sp>
        <p:sp>
          <p:nvSpPr>
            <p:cNvPr id="503" name="Google Shape;503;p50"/>
            <p:cNvSpPr/>
            <p:nvPr/>
          </p:nvSpPr>
          <p:spPr>
            <a:xfrm rot="5400000">
              <a:off x="7808516" y="3505858"/>
              <a:ext cx="369333" cy="1387233"/>
            </a:xfrm>
            <a:prstGeom prst="rightBrace">
              <a:avLst>
                <a:gd fmla="val 38120" name="adj1"/>
                <a:gd fmla="val 50000" name="adj2"/>
              </a:avLst>
            </a:prstGeom>
            <a:noFill/>
            <a:ln cap="flat" cmpd="sng" w="19050">
              <a:solidFill>
                <a:srgbClr val="FF99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nvGrpSpPr>
          <p:cNvPr descr="bucket virtual hosted-style url endpoint." id="504" name="Google Shape;504;p50"/>
          <p:cNvGrpSpPr/>
          <p:nvPr/>
        </p:nvGrpSpPr>
        <p:grpSpPr>
          <a:xfrm>
            <a:off x="2791168" y="4837156"/>
            <a:ext cx="9517923" cy="1502383"/>
            <a:chOff x="2791168" y="4837156"/>
            <a:chExt cx="9517923" cy="1502383"/>
          </a:xfrm>
        </p:grpSpPr>
        <p:sp>
          <p:nvSpPr>
            <p:cNvPr id="505" name="Google Shape;505;p50"/>
            <p:cNvSpPr txBox="1"/>
            <p:nvPr/>
          </p:nvSpPr>
          <p:spPr>
            <a:xfrm>
              <a:off x="2791168" y="4837156"/>
              <a:ext cx="6129808"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Bucket virtual hosted-style URL endpoint:</a:t>
              </a:r>
              <a:endParaRPr sz="1867">
                <a:solidFill>
                  <a:schemeClr val="dk1"/>
                </a:solidFill>
                <a:latin typeface="Arial"/>
                <a:ea typeface="Arial"/>
                <a:cs typeface="Arial"/>
                <a:sym typeface="Arial"/>
              </a:endParaRPr>
            </a:p>
          </p:txBody>
        </p:sp>
        <p:sp>
          <p:nvSpPr>
            <p:cNvPr id="506" name="Google Shape;506;p50"/>
            <p:cNvSpPr txBox="1"/>
            <p:nvPr/>
          </p:nvSpPr>
          <p:spPr>
            <a:xfrm>
              <a:off x="3033052" y="5363809"/>
              <a:ext cx="9276039" cy="28732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1" lang="en-US" sz="1867" u="sng">
                  <a:solidFill>
                    <a:schemeClr val="hlink"/>
                  </a:solidFill>
                  <a:latin typeface="Arial"/>
                  <a:ea typeface="Arial"/>
                  <a:cs typeface="Arial"/>
                  <a:sym typeface="Arial"/>
                  <a:hlinkClick r:id="rId7"/>
                </a:rPr>
                <a:t>https://</a:t>
              </a:r>
              <a:r>
                <a:rPr b="1" i="1" lang="en-US" sz="1867">
                  <a:solidFill>
                    <a:srgbClr val="FF9933"/>
                  </a:solidFill>
                  <a:latin typeface="Arial"/>
                  <a:ea typeface="Arial"/>
                  <a:cs typeface="Arial"/>
                  <a:sym typeface="Arial"/>
                </a:rPr>
                <a:t> bucket-name</a:t>
              </a:r>
              <a:r>
                <a:rPr b="1" i="1" lang="en-US" sz="1867">
                  <a:solidFill>
                    <a:schemeClr val="dk1"/>
                  </a:solidFill>
                  <a:latin typeface="Arial"/>
                  <a:ea typeface="Arial"/>
                  <a:cs typeface="Arial"/>
                  <a:sym typeface="Arial"/>
                </a:rPr>
                <a:t>.s3-</a:t>
              </a:r>
              <a:r>
                <a:rPr b="1" i="1" lang="en-US" sz="1867">
                  <a:solidFill>
                    <a:srgbClr val="FF9933"/>
                  </a:solidFill>
                  <a:latin typeface="Arial"/>
                  <a:ea typeface="Arial"/>
                  <a:cs typeface="Arial"/>
                  <a:sym typeface="Arial"/>
                </a:rPr>
                <a:t>ap-northeast-1</a:t>
              </a:r>
              <a:r>
                <a:rPr b="1" i="1" lang="en-US" sz="1867">
                  <a:solidFill>
                    <a:schemeClr val="dk1"/>
                  </a:solidFill>
                  <a:latin typeface="Arial"/>
                  <a:ea typeface="Arial"/>
                  <a:cs typeface="Arial"/>
                  <a:sym typeface="Arial"/>
                </a:rPr>
                <a:t>.amazonaws.com</a:t>
              </a:r>
              <a:endParaRPr b="1" i="1" sz="2133">
                <a:solidFill>
                  <a:srgbClr val="FF9933"/>
                </a:solidFill>
                <a:latin typeface="Arial"/>
                <a:ea typeface="Arial"/>
                <a:cs typeface="Arial"/>
                <a:sym typeface="Arial"/>
              </a:endParaRPr>
            </a:p>
          </p:txBody>
        </p:sp>
        <p:sp>
          <p:nvSpPr>
            <p:cNvPr id="507" name="Google Shape;507;p50"/>
            <p:cNvSpPr txBox="1"/>
            <p:nvPr/>
          </p:nvSpPr>
          <p:spPr>
            <a:xfrm>
              <a:off x="5596172" y="6093317"/>
              <a:ext cx="1551200"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chemeClr val="accent2"/>
                  </a:solidFill>
                  <a:latin typeface="Arial"/>
                  <a:ea typeface="Arial"/>
                  <a:cs typeface="Arial"/>
                  <a:sym typeface="Arial"/>
                </a:rPr>
                <a:t>Region code </a:t>
              </a:r>
              <a:endParaRPr b="1" sz="1867">
                <a:solidFill>
                  <a:schemeClr val="accent2"/>
                </a:solidFill>
                <a:latin typeface="Arial"/>
                <a:ea typeface="Arial"/>
                <a:cs typeface="Arial"/>
                <a:sym typeface="Arial"/>
              </a:endParaRPr>
            </a:p>
          </p:txBody>
        </p:sp>
        <p:sp>
          <p:nvSpPr>
            <p:cNvPr id="508" name="Google Shape;508;p50"/>
            <p:cNvSpPr/>
            <p:nvPr/>
          </p:nvSpPr>
          <p:spPr>
            <a:xfrm rot="5400000">
              <a:off x="4343547" y="5165781"/>
              <a:ext cx="396326" cy="1312911"/>
            </a:xfrm>
            <a:prstGeom prst="rightBrace">
              <a:avLst>
                <a:gd fmla="val 38120" name="adj1"/>
                <a:gd fmla="val 50000" name="adj2"/>
              </a:avLst>
            </a:prstGeom>
            <a:noFill/>
            <a:ln cap="flat" cmpd="sng" w="19050">
              <a:solidFill>
                <a:srgbClr val="FF99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509" name="Google Shape;509;p50"/>
            <p:cNvSpPr txBox="1"/>
            <p:nvPr/>
          </p:nvSpPr>
          <p:spPr>
            <a:xfrm>
              <a:off x="3771647" y="6093318"/>
              <a:ext cx="1551200"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chemeClr val="accent2"/>
                  </a:solidFill>
                  <a:latin typeface="Arial"/>
                  <a:ea typeface="Arial"/>
                  <a:cs typeface="Arial"/>
                  <a:sym typeface="Arial"/>
                </a:rPr>
                <a:t>Bucket name</a:t>
              </a:r>
              <a:endParaRPr b="1" sz="1867">
                <a:solidFill>
                  <a:schemeClr val="accent2"/>
                </a:solidFill>
                <a:latin typeface="Arial"/>
                <a:ea typeface="Arial"/>
                <a:cs typeface="Arial"/>
                <a:sym typeface="Arial"/>
              </a:endParaRPr>
            </a:p>
          </p:txBody>
        </p:sp>
        <p:sp>
          <p:nvSpPr>
            <p:cNvPr id="510" name="Google Shape;510;p50"/>
            <p:cNvSpPr/>
            <p:nvPr/>
          </p:nvSpPr>
          <p:spPr>
            <a:xfrm rot="5400000">
              <a:off x="6176598" y="5070642"/>
              <a:ext cx="369333" cy="1530184"/>
            </a:xfrm>
            <a:prstGeom prst="rightBrace">
              <a:avLst>
                <a:gd fmla="val 38120" name="adj1"/>
                <a:gd fmla="val 50000" name="adj2"/>
              </a:avLst>
            </a:prstGeom>
            <a:noFill/>
            <a:ln cap="flat" cmpd="sng" w="19050">
              <a:solidFill>
                <a:srgbClr val="FF99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sp>
        <p:nvSpPr>
          <p:cNvPr id="511" name="Google Shape;511;p5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12" name="Google Shape;512;p5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Data is redundantly stored in the Region</a:t>
            </a:r>
            <a:endParaRPr/>
          </a:p>
        </p:txBody>
      </p:sp>
      <p:grpSp>
        <p:nvGrpSpPr>
          <p:cNvPr id="518" name="Google Shape;518;p51"/>
          <p:cNvGrpSpPr/>
          <p:nvPr/>
        </p:nvGrpSpPr>
        <p:grpSpPr>
          <a:xfrm>
            <a:off x="2056725" y="1721804"/>
            <a:ext cx="7622941" cy="4498344"/>
            <a:chOff x="2056725" y="1721804"/>
            <a:chExt cx="7622941" cy="4498344"/>
          </a:xfrm>
        </p:grpSpPr>
        <p:pic>
          <p:nvPicPr>
            <p:cNvPr id="519" name="Google Shape;519;p51"/>
            <p:cNvPicPr preferRelativeResize="0"/>
            <p:nvPr/>
          </p:nvPicPr>
          <p:blipFill rotWithShape="1">
            <a:blip r:embed="rId3">
              <a:alphaModFix/>
            </a:blip>
            <a:srcRect b="0" l="0" r="0" t="0"/>
            <a:stretch/>
          </p:blipFill>
          <p:spPr>
            <a:xfrm>
              <a:off x="2691222" y="1721804"/>
              <a:ext cx="666228" cy="666228"/>
            </a:xfrm>
            <a:prstGeom prst="rect">
              <a:avLst/>
            </a:prstGeom>
            <a:noFill/>
            <a:ln>
              <a:noFill/>
            </a:ln>
          </p:spPr>
        </p:pic>
        <p:sp>
          <p:nvSpPr>
            <p:cNvPr id="520" name="Google Shape;520;p51"/>
            <p:cNvSpPr/>
            <p:nvPr/>
          </p:nvSpPr>
          <p:spPr>
            <a:xfrm>
              <a:off x="2056725" y="2374762"/>
              <a:ext cx="2387600" cy="4137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media/welcome.mp4</a:t>
              </a:r>
              <a:endParaRPr/>
            </a:p>
          </p:txBody>
        </p:sp>
        <p:pic>
          <p:nvPicPr>
            <p:cNvPr id="521" name="Google Shape;521;p51"/>
            <p:cNvPicPr preferRelativeResize="0"/>
            <p:nvPr/>
          </p:nvPicPr>
          <p:blipFill rotWithShape="1">
            <a:blip r:embed="rId4">
              <a:alphaModFix/>
            </a:blip>
            <a:srcRect b="0" l="0" r="0" t="0"/>
            <a:stretch/>
          </p:blipFill>
          <p:spPr>
            <a:xfrm>
              <a:off x="2637432" y="2756167"/>
              <a:ext cx="826530" cy="826530"/>
            </a:xfrm>
            <a:prstGeom prst="rect">
              <a:avLst/>
            </a:prstGeom>
            <a:noFill/>
            <a:ln>
              <a:noFill/>
            </a:ln>
          </p:spPr>
        </p:pic>
        <p:sp>
          <p:nvSpPr>
            <p:cNvPr id="522" name="Google Shape;522;p51"/>
            <p:cNvSpPr txBox="1"/>
            <p:nvPr/>
          </p:nvSpPr>
          <p:spPr>
            <a:xfrm>
              <a:off x="2228849" y="3802629"/>
              <a:ext cx="19255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my-bucket-name</a:t>
              </a:r>
              <a:endParaRPr/>
            </a:p>
          </p:txBody>
        </p:sp>
        <p:sp>
          <p:nvSpPr>
            <p:cNvPr id="523" name="Google Shape;523;p51"/>
            <p:cNvSpPr/>
            <p:nvPr/>
          </p:nvSpPr>
          <p:spPr>
            <a:xfrm>
              <a:off x="4836121" y="2737894"/>
              <a:ext cx="1463040" cy="2937462"/>
            </a:xfrm>
            <a:prstGeom prst="roundRect">
              <a:avLst>
                <a:gd fmla="val 16667" name="adj"/>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4" name="Google Shape;524;p51"/>
            <p:cNvSpPr txBox="1"/>
            <p:nvPr/>
          </p:nvSpPr>
          <p:spPr>
            <a:xfrm>
              <a:off x="5042390" y="2746786"/>
              <a:ext cx="1095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Facility 1</a:t>
              </a:r>
              <a:endParaRPr/>
            </a:p>
          </p:txBody>
        </p:sp>
        <p:pic>
          <p:nvPicPr>
            <p:cNvPr id="525" name="Google Shape;525;p51"/>
            <p:cNvPicPr preferRelativeResize="0"/>
            <p:nvPr/>
          </p:nvPicPr>
          <p:blipFill rotWithShape="1">
            <a:blip r:embed="rId5">
              <a:alphaModFix/>
            </a:blip>
            <a:srcRect b="0" l="0" r="0" t="0"/>
            <a:stretch/>
          </p:blipFill>
          <p:spPr>
            <a:xfrm>
              <a:off x="4916604" y="3128593"/>
              <a:ext cx="1347646" cy="2450961"/>
            </a:xfrm>
            <a:prstGeom prst="rect">
              <a:avLst/>
            </a:prstGeom>
            <a:noFill/>
            <a:ln>
              <a:noFill/>
            </a:ln>
          </p:spPr>
        </p:pic>
        <p:sp>
          <p:nvSpPr>
            <p:cNvPr id="526" name="Google Shape;526;p51"/>
            <p:cNvSpPr/>
            <p:nvPr/>
          </p:nvSpPr>
          <p:spPr>
            <a:xfrm>
              <a:off x="6567934" y="2737894"/>
              <a:ext cx="1463040" cy="2937462"/>
            </a:xfrm>
            <a:prstGeom prst="roundRect">
              <a:avLst>
                <a:gd fmla="val 16667" name="adj"/>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7" name="Google Shape;527;p51"/>
            <p:cNvSpPr txBox="1"/>
            <p:nvPr/>
          </p:nvSpPr>
          <p:spPr>
            <a:xfrm>
              <a:off x="6749543" y="2746786"/>
              <a:ext cx="1095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Facility 2</a:t>
              </a:r>
              <a:endParaRPr/>
            </a:p>
          </p:txBody>
        </p:sp>
        <p:pic>
          <p:nvPicPr>
            <p:cNvPr id="528" name="Google Shape;528;p51"/>
            <p:cNvPicPr preferRelativeResize="0"/>
            <p:nvPr/>
          </p:nvPicPr>
          <p:blipFill rotWithShape="1">
            <a:blip r:embed="rId6">
              <a:alphaModFix/>
            </a:blip>
            <a:srcRect b="0" l="0" r="0" t="0"/>
            <a:stretch/>
          </p:blipFill>
          <p:spPr>
            <a:xfrm>
              <a:off x="6646789" y="3105289"/>
              <a:ext cx="1347646" cy="2450961"/>
            </a:xfrm>
            <a:prstGeom prst="rect">
              <a:avLst/>
            </a:prstGeom>
            <a:noFill/>
            <a:ln>
              <a:noFill/>
            </a:ln>
          </p:spPr>
        </p:pic>
        <p:sp>
          <p:nvSpPr>
            <p:cNvPr id="529" name="Google Shape;529;p51"/>
            <p:cNvSpPr/>
            <p:nvPr/>
          </p:nvSpPr>
          <p:spPr>
            <a:xfrm>
              <a:off x="8216626" y="2737894"/>
              <a:ext cx="1463040" cy="2937462"/>
            </a:xfrm>
            <a:prstGeom prst="roundRect">
              <a:avLst>
                <a:gd fmla="val 16667" name="adj"/>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0" name="Google Shape;530;p51"/>
            <p:cNvSpPr txBox="1"/>
            <p:nvPr/>
          </p:nvSpPr>
          <p:spPr>
            <a:xfrm>
              <a:off x="8454350" y="2775581"/>
              <a:ext cx="1095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Facility 3</a:t>
              </a:r>
              <a:endParaRPr/>
            </a:p>
          </p:txBody>
        </p:sp>
        <p:pic>
          <p:nvPicPr>
            <p:cNvPr id="531" name="Google Shape;531;p51"/>
            <p:cNvPicPr preferRelativeResize="0"/>
            <p:nvPr/>
          </p:nvPicPr>
          <p:blipFill rotWithShape="1">
            <a:blip r:embed="rId6">
              <a:alphaModFix/>
            </a:blip>
            <a:srcRect b="0" l="0" r="0" t="0"/>
            <a:stretch/>
          </p:blipFill>
          <p:spPr>
            <a:xfrm>
              <a:off x="8326779" y="3096326"/>
              <a:ext cx="1347646" cy="2450961"/>
            </a:xfrm>
            <a:prstGeom prst="rect">
              <a:avLst/>
            </a:prstGeom>
            <a:noFill/>
            <a:ln>
              <a:noFill/>
            </a:ln>
          </p:spPr>
        </p:pic>
        <p:sp>
          <p:nvSpPr>
            <p:cNvPr id="532" name="Google Shape;532;p51"/>
            <p:cNvSpPr txBox="1"/>
            <p:nvPr/>
          </p:nvSpPr>
          <p:spPr>
            <a:xfrm>
              <a:off x="8201173" y="5758483"/>
              <a:ext cx="115288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Region</a:t>
              </a:r>
              <a:endParaRPr/>
            </a:p>
          </p:txBody>
        </p:sp>
      </p:grpSp>
      <p:sp>
        <p:nvSpPr>
          <p:cNvPr id="533" name="Google Shape;533;p5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34" name="Google Shape;534;p5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Designed for seamless scaling</a:t>
            </a:r>
            <a:endParaRPr/>
          </a:p>
        </p:txBody>
      </p:sp>
      <p:grpSp>
        <p:nvGrpSpPr>
          <p:cNvPr id="540" name="Google Shape;540;p52"/>
          <p:cNvGrpSpPr/>
          <p:nvPr/>
        </p:nvGrpSpPr>
        <p:grpSpPr>
          <a:xfrm>
            <a:off x="358588" y="1642083"/>
            <a:ext cx="569431" cy="4202727"/>
            <a:chOff x="358588" y="1642083"/>
            <a:chExt cx="569431" cy="4202727"/>
          </a:xfrm>
        </p:grpSpPr>
        <p:pic>
          <p:nvPicPr>
            <p:cNvPr id="541" name="Google Shape;541;p52"/>
            <p:cNvPicPr preferRelativeResize="0"/>
            <p:nvPr/>
          </p:nvPicPr>
          <p:blipFill rotWithShape="1">
            <a:blip r:embed="rId3">
              <a:alphaModFix/>
            </a:blip>
            <a:srcRect b="0" l="0" r="0" t="0"/>
            <a:stretch/>
          </p:blipFill>
          <p:spPr>
            <a:xfrm flipH="1">
              <a:off x="358588" y="1642083"/>
              <a:ext cx="483586" cy="469900"/>
            </a:xfrm>
            <a:prstGeom prst="rect">
              <a:avLst/>
            </a:prstGeom>
            <a:noFill/>
            <a:ln>
              <a:noFill/>
            </a:ln>
          </p:spPr>
        </p:pic>
        <p:pic>
          <p:nvPicPr>
            <p:cNvPr id="542" name="Google Shape;542;p52"/>
            <p:cNvPicPr preferRelativeResize="0"/>
            <p:nvPr/>
          </p:nvPicPr>
          <p:blipFill rotWithShape="1">
            <a:blip r:embed="rId4">
              <a:alphaModFix/>
            </a:blip>
            <a:srcRect b="0" l="0" r="0" t="0"/>
            <a:stretch/>
          </p:blipFill>
          <p:spPr>
            <a:xfrm flipH="1">
              <a:off x="358588" y="2410319"/>
              <a:ext cx="483586" cy="469900"/>
            </a:xfrm>
            <a:prstGeom prst="rect">
              <a:avLst/>
            </a:prstGeom>
            <a:noFill/>
            <a:ln>
              <a:noFill/>
            </a:ln>
          </p:spPr>
        </p:pic>
        <p:pic>
          <p:nvPicPr>
            <p:cNvPr id="543" name="Google Shape;543;p52"/>
            <p:cNvPicPr preferRelativeResize="0"/>
            <p:nvPr/>
          </p:nvPicPr>
          <p:blipFill rotWithShape="1">
            <a:blip r:embed="rId5">
              <a:alphaModFix/>
            </a:blip>
            <a:srcRect b="0" l="0" r="0" t="0"/>
            <a:stretch/>
          </p:blipFill>
          <p:spPr>
            <a:xfrm flipH="1">
              <a:off x="399613" y="3178555"/>
              <a:ext cx="483586" cy="469900"/>
            </a:xfrm>
            <a:prstGeom prst="rect">
              <a:avLst/>
            </a:prstGeom>
            <a:noFill/>
            <a:ln>
              <a:noFill/>
            </a:ln>
          </p:spPr>
        </p:pic>
        <p:pic>
          <p:nvPicPr>
            <p:cNvPr id="544" name="Google Shape;544;p52"/>
            <p:cNvPicPr preferRelativeResize="0"/>
            <p:nvPr/>
          </p:nvPicPr>
          <p:blipFill rotWithShape="1">
            <a:blip r:embed="rId5">
              <a:alphaModFix/>
            </a:blip>
            <a:srcRect b="0" l="0" r="0" t="0"/>
            <a:stretch/>
          </p:blipFill>
          <p:spPr>
            <a:xfrm flipH="1">
              <a:off x="403408" y="3838438"/>
              <a:ext cx="483586" cy="469900"/>
            </a:xfrm>
            <a:prstGeom prst="rect">
              <a:avLst/>
            </a:prstGeom>
            <a:noFill/>
            <a:ln>
              <a:noFill/>
            </a:ln>
          </p:spPr>
        </p:pic>
        <p:pic>
          <p:nvPicPr>
            <p:cNvPr id="545" name="Google Shape;545;p52"/>
            <p:cNvPicPr preferRelativeResize="0"/>
            <p:nvPr/>
          </p:nvPicPr>
          <p:blipFill rotWithShape="1">
            <a:blip r:embed="rId5">
              <a:alphaModFix/>
            </a:blip>
            <a:srcRect b="0" l="0" r="0" t="0"/>
            <a:stretch/>
          </p:blipFill>
          <p:spPr>
            <a:xfrm flipH="1">
              <a:off x="403408" y="4606674"/>
              <a:ext cx="483586" cy="469900"/>
            </a:xfrm>
            <a:prstGeom prst="rect">
              <a:avLst/>
            </a:prstGeom>
            <a:noFill/>
            <a:ln>
              <a:noFill/>
            </a:ln>
          </p:spPr>
        </p:pic>
        <p:pic>
          <p:nvPicPr>
            <p:cNvPr id="546" name="Google Shape;546;p52"/>
            <p:cNvPicPr preferRelativeResize="0"/>
            <p:nvPr/>
          </p:nvPicPr>
          <p:blipFill rotWithShape="1">
            <a:blip r:embed="rId5">
              <a:alphaModFix/>
            </a:blip>
            <a:srcRect b="0" l="0" r="0" t="0"/>
            <a:stretch/>
          </p:blipFill>
          <p:spPr>
            <a:xfrm flipH="1">
              <a:off x="444433" y="5374910"/>
              <a:ext cx="483586" cy="469900"/>
            </a:xfrm>
            <a:prstGeom prst="rect">
              <a:avLst/>
            </a:prstGeom>
            <a:noFill/>
            <a:ln>
              <a:noFill/>
            </a:ln>
          </p:spPr>
        </p:pic>
      </p:grpSp>
      <p:grpSp>
        <p:nvGrpSpPr>
          <p:cNvPr descr="collection of objects and an S3 bucket." id="547" name="Google Shape;547;p52"/>
          <p:cNvGrpSpPr/>
          <p:nvPr/>
        </p:nvGrpSpPr>
        <p:grpSpPr>
          <a:xfrm>
            <a:off x="2623443" y="1893475"/>
            <a:ext cx="7915469" cy="3584455"/>
            <a:chOff x="2623443" y="1893475"/>
            <a:chExt cx="7915469" cy="3584455"/>
          </a:xfrm>
        </p:grpSpPr>
        <p:sp>
          <p:nvSpPr>
            <p:cNvPr id="548" name="Google Shape;548;p52"/>
            <p:cNvSpPr txBox="1"/>
            <p:nvPr/>
          </p:nvSpPr>
          <p:spPr>
            <a:xfrm>
              <a:off x="4416926" y="2759875"/>
              <a:ext cx="191430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FF9900"/>
                  </a:solidFill>
                  <a:latin typeface="Arial"/>
                  <a:ea typeface="Arial"/>
                  <a:cs typeface="Arial"/>
                  <a:sym typeface="Arial"/>
                </a:rPr>
                <a:t>media/welcome.mp4</a:t>
              </a:r>
              <a:endParaRPr/>
            </a:p>
          </p:txBody>
        </p:sp>
        <p:sp>
          <p:nvSpPr>
            <p:cNvPr id="549" name="Google Shape;549;p52"/>
            <p:cNvSpPr txBox="1"/>
            <p:nvPr/>
          </p:nvSpPr>
          <p:spPr>
            <a:xfrm>
              <a:off x="6253751" y="2759875"/>
              <a:ext cx="109036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9900"/>
                  </a:solidFill>
                  <a:latin typeface="Arial"/>
                  <a:ea typeface="Arial"/>
                  <a:cs typeface="Arial"/>
                  <a:sym typeface="Arial"/>
                </a:rPr>
                <a:t>prod2.mp4</a:t>
              </a:r>
              <a:endParaRPr/>
            </a:p>
          </p:txBody>
        </p:sp>
        <p:sp>
          <p:nvSpPr>
            <p:cNvPr id="550" name="Google Shape;550;p52"/>
            <p:cNvSpPr txBox="1"/>
            <p:nvPr/>
          </p:nvSpPr>
          <p:spPr>
            <a:xfrm>
              <a:off x="7754894" y="2759875"/>
              <a:ext cx="109036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9900"/>
                  </a:solidFill>
                  <a:latin typeface="Arial"/>
                  <a:ea typeface="Arial"/>
                  <a:cs typeface="Arial"/>
                  <a:sym typeface="Arial"/>
                </a:rPr>
                <a:t>prod3.mp4</a:t>
              </a:r>
              <a:endParaRPr/>
            </a:p>
          </p:txBody>
        </p:sp>
        <p:sp>
          <p:nvSpPr>
            <p:cNvPr id="551" name="Google Shape;551;p52"/>
            <p:cNvSpPr txBox="1"/>
            <p:nvPr/>
          </p:nvSpPr>
          <p:spPr>
            <a:xfrm>
              <a:off x="9217298" y="2759875"/>
              <a:ext cx="109036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9900"/>
                  </a:solidFill>
                  <a:latin typeface="Arial"/>
                  <a:ea typeface="Arial"/>
                  <a:cs typeface="Arial"/>
                  <a:sym typeface="Arial"/>
                </a:rPr>
                <a:t>prod4.mp4</a:t>
              </a:r>
              <a:endParaRPr/>
            </a:p>
          </p:txBody>
        </p:sp>
        <p:sp>
          <p:nvSpPr>
            <p:cNvPr id="552" name="Google Shape;552;p52"/>
            <p:cNvSpPr txBox="1"/>
            <p:nvPr/>
          </p:nvSpPr>
          <p:spPr>
            <a:xfrm>
              <a:off x="4828899" y="3959986"/>
              <a:ext cx="109036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9900"/>
                  </a:solidFill>
                  <a:latin typeface="Arial"/>
                  <a:ea typeface="Arial"/>
                  <a:cs typeface="Arial"/>
                  <a:sym typeface="Arial"/>
                </a:rPr>
                <a:t>prod5.mp4</a:t>
              </a:r>
              <a:endParaRPr/>
            </a:p>
          </p:txBody>
        </p:sp>
        <p:sp>
          <p:nvSpPr>
            <p:cNvPr id="553" name="Google Shape;553;p52"/>
            <p:cNvSpPr txBox="1"/>
            <p:nvPr/>
          </p:nvSpPr>
          <p:spPr>
            <a:xfrm>
              <a:off x="6253751" y="3959986"/>
              <a:ext cx="109036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9900"/>
                  </a:solidFill>
                  <a:latin typeface="Arial"/>
                  <a:ea typeface="Arial"/>
                  <a:cs typeface="Arial"/>
                  <a:sym typeface="Arial"/>
                </a:rPr>
                <a:t>prod6.mp4</a:t>
              </a:r>
              <a:endParaRPr/>
            </a:p>
          </p:txBody>
        </p:sp>
        <p:sp>
          <p:nvSpPr>
            <p:cNvPr id="554" name="Google Shape;554;p52"/>
            <p:cNvSpPr txBox="1"/>
            <p:nvPr/>
          </p:nvSpPr>
          <p:spPr>
            <a:xfrm>
              <a:off x="7754894" y="3959986"/>
              <a:ext cx="109036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9900"/>
                  </a:solidFill>
                  <a:latin typeface="Arial"/>
                  <a:ea typeface="Arial"/>
                  <a:cs typeface="Arial"/>
                  <a:sym typeface="Arial"/>
                </a:rPr>
                <a:t>prod7.mp4</a:t>
              </a:r>
              <a:endParaRPr/>
            </a:p>
          </p:txBody>
        </p:sp>
        <p:sp>
          <p:nvSpPr>
            <p:cNvPr id="555" name="Google Shape;555;p52"/>
            <p:cNvSpPr txBox="1"/>
            <p:nvPr/>
          </p:nvSpPr>
          <p:spPr>
            <a:xfrm>
              <a:off x="9217298" y="3959986"/>
              <a:ext cx="109036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9900"/>
                  </a:solidFill>
                  <a:latin typeface="Arial"/>
                  <a:ea typeface="Arial"/>
                  <a:cs typeface="Arial"/>
                  <a:sym typeface="Arial"/>
                </a:rPr>
                <a:t>prod8.mp4</a:t>
              </a:r>
              <a:endParaRPr/>
            </a:p>
          </p:txBody>
        </p:sp>
        <p:sp>
          <p:nvSpPr>
            <p:cNvPr id="556" name="Google Shape;556;p52"/>
            <p:cNvSpPr txBox="1"/>
            <p:nvPr/>
          </p:nvSpPr>
          <p:spPr>
            <a:xfrm>
              <a:off x="4828899" y="5170153"/>
              <a:ext cx="109036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9900"/>
                  </a:solidFill>
                  <a:latin typeface="Arial"/>
                  <a:ea typeface="Arial"/>
                  <a:cs typeface="Arial"/>
                  <a:sym typeface="Arial"/>
                </a:rPr>
                <a:t>prod9.mp4</a:t>
              </a:r>
              <a:endParaRPr/>
            </a:p>
          </p:txBody>
        </p:sp>
        <p:sp>
          <p:nvSpPr>
            <p:cNvPr id="557" name="Google Shape;557;p52"/>
            <p:cNvSpPr txBox="1"/>
            <p:nvPr/>
          </p:nvSpPr>
          <p:spPr>
            <a:xfrm>
              <a:off x="6200852" y="5170153"/>
              <a:ext cx="119616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9900"/>
                  </a:solidFill>
                  <a:latin typeface="Arial"/>
                  <a:ea typeface="Arial"/>
                  <a:cs typeface="Arial"/>
                  <a:sym typeface="Arial"/>
                </a:rPr>
                <a:t>prod10.mp4</a:t>
              </a:r>
              <a:endParaRPr/>
            </a:p>
          </p:txBody>
        </p:sp>
        <p:sp>
          <p:nvSpPr>
            <p:cNvPr id="558" name="Google Shape;558;p52"/>
            <p:cNvSpPr txBox="1"/>
            <p:nvPr/>
          </p:nvSpPr>
          <p:spPr>
            <a:xfrm>
              <a:off x="7610458" y="5170153"/>
              <a:ext cx="137923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9900"/>
                  </a:solidFill>
                  <a:latin typeface="Arial"/>
                  <a:ea typeface="Arial"/>
                  <a:cs typeface="Arial"/>
                  <a:sym typeface="Arial"/>
                </a:rPr>
                <a:t>prod11.mp4</a:t>
              </a:r>
              <a:endParaRPr/>
            </a:p>
          </p:txBody>
        </p:sp>
        <p:sp>
          <p:nvSpPr>
            <p:cNvPr id="559" name="Google Shape;559;p52"/>
            <p:cNvSpPr txBox="1"/>
            <p:nvPr/>
          </p:nvSpPr>
          <p:spPr>
            <a:xfrm>
              <a:off x="8986048" y="5170153"/>
              <a:ext cx="155286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9900"/>
                  </a:solidFill>
                  <a:latin typeface="Arial"/>
                  <a:ea typeface="Arial"/>
                  <a:cs typeface="Arial"/>
                  <a:sym typeface="Arial"/>
                </a:rPr>
                <a:t>prod12.mp4</a:t>
              </a:r>
              <a:endParaRPr/>
            </a:p>
          </p:txBody>
        </p:sp>
        <p:sp>
          <p:nvSpPr>
            <p:cNvPr id="560" name="Google Shape;560;p52"/>
            <p:cNvSpPr txBox="1"/>
            <p:nvPr/>
          </p:nvSpPr>
          <p:spPr>
            <a:xfrm>
              <a:off x="2623443" y="4459996"/>
              <a:ext cx="19816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my-bucket-name</a:t>
              </a:r>
              <a:endParaRPr/>
            </a:p>
          </p:txBody>
        </p:sp>
        <p:pic>
          <p:nvPicPr>
            <p:cNvPr id="561" name="Google Shape;561;p52"/>
            <p:cNvPicPr preferRelativeResize="0"/>
            <p:nvPr/>
          </p:nvPicPr>
          <p:blipFill rotWithShape="1">
            <a:blip r:embed="rId6">
              <a:alphaModFix/>
            </a:blip>
            <a:srcRect b="0" l="0" r="0" t="0"/>
            <a:stretch/>
          </p:blipFill>
          <p:spPr>
            <a:xfrm>
              <a:off x="3255804" y="3421512"/>
              <a:ext cx="826530" cy="826530"/>
            </a:xfrm>
            <a:prstGeom prst="rect">
              <a:avLst/>
            </a:prstGeom>
            <a:noFill/>
            <a:ln>
              <a:noFill/>
            </a:ln>
          </p:spPr>
        </p:pic>
        <p:pic>
          <p:nvPicPr>
            <p:cNvPr id="562" name="Google Shape;562;p52"/>
            <p:cNvPicPr preferRelativeResize="0"/>
            <p:nvPr/>
          </p:nvPicPr>
          <p:blipFill rotWithShape="1">
            <a:blip r:embed="rId7">
              <a:alphaModFix/>
            </a:blip>
            <a:srcRect b="0" l="0" r="0" t="0"/>
            <a:stretch/>
          </p:blipFill>
          <p:spPr>
            <a:xfrm>
              <a:off x="5040965" y="1893475"/>
              <a:ext cx="666228" cy="666228"/>
            </a:xfrm>
            <a:prstGeom prst="rect">
              <a:avLst/>
            </a:prstGeom>
            <a:noFill/>
            <a:ln>
              <a:noFill/>
            </a:ln>
          </p:spPr>
        </p:pic>
        <p:pic>
          <p:nvPicPr>
            <p:cNvPr id="563" name="Google Shape;563;p52"/>
            <p:cNvPicPr preferRelativeResize="0"/>
            <p:nvPr/>
          </p:nvPicPr>
          <p:blipFill rotWithShape="1">
            <a:blip r:embed="rId7">
              <a:alphaModFix/>
            </a:blip>
            <a:srcRect b="0" l="0" r="0" t="0"/>
            <a:stretch/>
          </p:blipFill>
          <p:spPr>
            <a:xfrm>
              <a:off x="6412407" y="1909868"/>
              <a:ext cx="666228" cy="666228"/>
            </a:xfrm>
            <a:prstGeom prst="rect">
              <a:avLst/>
            </a:prstGeom>
            <a:noFill/>
            <a:ln>
              <a:noFill/>
            </a:ln>
          </p:spPr>
        </p:pic>
        <p:pic>
          <p:nvPicPr>
            <p:cNvPr id="564" name="Google Shape;564;p52"/>
            <p:cNvPicPr preferRelativeResize="0"/>
            <p:nvPr/>
          </p:nvPicPr>
          <p:blipFill rotWithShape="1">
            <a:blip r:embed="rId7">
              <a:alphaModFix/>
            </a:blip>
            <a:srcRect b="0" l="0" r="0" t="0"/>
            <a:stretch/>
          </p:blipFill>
          <p:spPr>
            <a:xfrm>
              <a:off x="7966961" y="1909868"/>
              <a:ext cx="666228" cy="666228"/>
            </a:xfrm>
            <a:prstGeom prst="rect">
              <a:avLst/>
            </a:prstGeom>
            <a:noFill/>
            <a:ln>
              <a:noFill/>
            </a:ln>
          </p:spPr>
        </p:pic>
        <p:pic>
          <p:nvPicPr>
            <p:cNvPr id="565" name="Google Shape;565;p52"/>
            <p:cNvPicPr preferRelativeResize="0"/>
            <p:nvPr/>
          </p:nvPicPr>
          <p:blipFill rotWithShape="1">
            <a:blip r:embed="rId7">
              <a:alphaModFix/>
            </a:blip>
            <a:srcRect b="0" l="0" r="0" t="0"/>
            <a:stretch/>
          </p:blipFill>
          <p:spPr>
            <a:xfrm>
              <a:off x="9429365" y="1929424"/>
              <a:ext cx="666228" cy="666228"/>
            </a:xfrm>
            <a:prstGeom prst="rect">
              <a:avLst/>
            </a:prstGeom>
            <a:noFill/>
            <a:ln>
              <a:noFill/>
            </a:ln>
          </p:spPr>
        </p:pic>
        <p:pic>
          <p:nvPicPr>
            <p:cNvPr id="566" name="Google Shape;566;p52"/>
            <p:cNvPicPr preferRelativeResize="0"/>
            <p:nvPr/>
          </p:nvPicPr>
          <p:blipFill rotWithShape="1">
            <a:blip r:embed="rId7">
              <a:alphaModFix/>
            </a:blip>
            <a:srcRect b="0" l="0" r="0" t="0"/>
            <a:stretch/>
          </p:blipFill>
          <p:spPr>
            <a:xfrm>
              <a:off x="5040965" y="3121402"/>
              <a:ext cx="666228" cy="666228"/>
            </a:xfrm>
            <a:prstGeom prst="rect">
              <a:avLst/>
            </a:prstGeom>
            <a:noFill/>
            <a:ln>
              <a:noFill/>
            </a:ln>
          </p:spPr>
        </p:pic>
        <p:pic>
          <p:nvPicPr>
            <p:cNvPr id="567" name="Google Shape;567;p52"/>
            <p:cNvPicPr preferRelativeResize="0"/>
            <p:nvPr/>
          </p:nvPicPr>
          <p:blipFill rotWithShape="1">
            <a:blip r:embed="rId7">
              <a:alphaModFix/>
            </a:blip>
            <a:srcRect b="0" l="0" r="0" t="0"/>
            <a:stretch/>
          </p:blipFill>
          <p:spPr>
            <a:xfrm>
              <a:off x="6412407" y="3137795"/>
              <a:ext cx="666228" cy="666228"/>
            </a:xfrm>
            <a:prstGeom prst="rect">
              <a:avLst/>
            </a:prstGeom>
            <a:noFill/>
            <a:ln>
              <a:noFill/>
            </a:ln>
          </p:spPr>
        </p:pic>
        <p:pic>
          <p:nvPicPr>
            <p:cNvPr id="568" name="Google Shape;568;p52"/>
            <p:cNvPicPr preferRelativeResize="0"/>
            <p:nvPr/>
          </p:nvPicPr>
          <p:blipFill rotWithShape="1">
            <a:blip r:embed="rId7">
              <a:alphaModFix/>
            </a:blip>
            <a:srcRect b="0" l="0" r="0" t="0"/>
            <a:stretch/>
          </p:blipFill>
          <p:spPr>
            <a:xfrm>
              <a:off x="7966961" y="3137795"/>
              <a:ext cx="666228" cy="666228"/>
            </a:xfrm>
            <a:prstGeom prst="rect">
              <a:avLst/>
            </a:prstGeom>
            <a:noFill/>
            <a:ln>
              <a:noFill/>
            </a:ln>
          </p:spPr>
        </p:pic>
        <p:pic>
          <p:nvPicPr>
            <p:cNvPr id="569" name="Google Shape;569;p52"/>
            <p:cNvPicPr preferRelativeResize="0"/>
            <p:nvPr/>
          </p:nvPicPr>
          <p:blipFill rotWithShape="1">
            <a:blip r:embed="rId7">
              <a:alphaModFix/>
            </a:blip>
            <a:srcRect b="0" l="0" r="0" t="0"/>
            <a:stretch/>
          </p:blipFill>
          <p:spPr>
            <a:xfrm>
              <a:off x="9429365" y="3157351"/>
              <a:ext cx="666228" cy="666228"/>
            </a:xfrm>
            <a:prstGeom prst="rect">
              <a:avLst/>
            </a:prstGeom>
            <a:noFill/>
            <a:ln>
              <a:noFill/>
            </a:ln>
          </p:spPr>
        </p:pic>
        <p:pic>
          <p:nvPicPr>
            <p:cNvPr id="570" name="Google Shape;570;p52"/>
            <p:cNvPicPr preferRelativeResize="0"/>
            <p:nvPr/>
          </p:nvPicPr>
          <p:blipFill rotWithShape="1">
            <a:blip r:embed="rId7">
              <a:alphaModFix/>
            </a:blip>
            <a:srcRect b="0" l="0" r="0" t="0"/>
            <a:stretch/>
          </p:blipFill>
          <p:spPr>
            <a:xfrm>
              <a:off x="5040965" y="4423281"/>
              <a:ext cx="666228" cy="666228"/>
            </a:xfrm>
            <a:prstGeom prst="rect">
              <a:avLst/>
            </a:prstGeom>
            <a:noFill/>
            <a:ln>
              <a:noFill/>
            </a:ln>
          </p:spPr>
        </p:pic>
        <p:pic>
          <p:nvPicPr>
            <p:cNvPr id="571" name="Google Shape;571;p52"/>
            <p:cNvPicPr preferRelativeResize="0"/>
            <p:nvPr/>
          </p:nvPicPr>
          <p:blipFill rotWithShape="1">
            <a:blip r:embed="rId7">
              <a:alphaModFix/>
            </a:blip>
            <a:srcRect b="0" l="0" r="0" t="0"/>
            <a:stretch/>
          </p:blipFill>
          <p:spPr>
            <a:xfrm>
              <a:off x="6412407" y="4439674"/>
              <a:ext cx="666228" cy="666228"/>
            </a:xfrm>
            <a:prstGeom prst="rect">
              <a:avLst/>
            </a:prstGeom>
            <a:noFill/>
            <a:ln>
              <a:noFill/>
            </a:ln>
          </p:spPr>
        </p:pic>
        <p:pic>
          <p:nvPicPr>
            <p:cNvPr id="572" name="Google Shape;572;p52"/>
            <p:cNvPicPr preferRelativeResize="0"/>
            <p:nvPr/>
          </p:nvPicPr>
          <p:blipFill rotWithShape="1">
            <a:blip r:embed="rId7">
              <a:alphaModFix/>
            </a:blip>
            <a:srcRect b="0" l="0" r="0" t="0"/>
            <a:stretch/>
          </p:blipFill>
          <p:spPr>
            <a:xfrm>
              <a:off x="7966961" y="4439674"/>
              <a:ext cx="666228" cy="666228"/>
            </a:xfrm>
            <a:prstGeom prst="rect">
              <a:avLst/>
            </a:prstGeom>
            <a:noFill/>
            <a:ln>
              <a:noFill/>
            </a:ln>
          </p:spPr>
        </p:pic>
        <p:pic>
          <p:nvPicPr>
            <p:cNvPr id="573" name="Google Shape;573;p52"/>
            <p:cNvPicPr preferRelativeResize="0"/>
            <p:nvPr/>
          </p:nvPicPr>
          <p:blipFill rotWithShape="1">
            <a:blip r:embed="rId7">
              <a:alphaModFix/>
            </a:blip>
            <a:srcRect b="0" l="0" r="0" t="0"/>
            <a:stretch/>
          </p:blipFill>
          <p:spPr>
            <a:xfrm>
              <a:off x="9429365" y="4459230"/>
              <a:ext cx="666228" cy="666228"/>
            </a:xfrm>
            <a:prstGeom prst="rect">
              <a:avLst/>
            </a:prstGeom>
            <a:noFill/>
            <a:ln>
              <a:noFill/>
            </a:ln>
          </p:spPr>
        </p:pic>
      </p:grpSp>
      <p:sp>
        <p:nvSpPr>
          <p:cNvPr id="574" name="Google Shape;574;p5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75" name="Google Shape;575;p5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Access the data anywhere</a:t>
            </a:r>
            <a:endParaRPr/>
          </a:p>
        </p:txBody>
      </p:sp>
      <p:grpSp>
        <p:nvGrpSpPr>
          <p:cNvPr descr="aws management console, aws command line interface, and aws software development kit icons." id="581" name="Google Shape;581;p53"/>
          <p:cNvGrpSpPr/>
          <p:nvPr/>
        </p:nvGrpSpPr>
        <p:grpSpPr>
          <a:xfrm>
            <a:off x="985890" y="1906743"/>
            <a:ext cx="9786303" cy="2706844"/>
            <a:chOff x="985890" y="1906743"/>
            <a:chExt cx="9786303" cy="2706844"/>
          </a:xfrm>
        </p:grpSpPr>
        <p:pic>
          <p:nvPicPr>
            <p:cNvPr id="582" name="Google Shape;582;p53"/>
            <p:cNvPicPr preferRelativeResize="0"/>
            <p:nvPr/>
          </p:nvPicPr>
          <p:blipFill rotWithShape="1">
            <a:blip r:embed="rId3">
              <a:alphaModFix/>
            </a:blip>
            <a:srcRect b="0" l="0" r="0" t="0"/>
            <a:stretch/>
          </p:blipFill>
          <p:spPr>
            <a:xfrm>
              <a:off x="1376979" y="2054028"/>
              <a:ext cx="1542908" cy="1542908"/>
            </a:xfrm>
            <a:prstGeom prst="rect">
              <a:avLst/>
            </a:prstGeom>
            <a:noFill/>
            <a:ln>
              <a:noFill/>
            </a:ln>
          </p:spPr>
        </p:pic>
        <p:sp>
          <p:nvSpPr>
            <p:cNvPr id="583" name="Google Shape;583;p53"/>
            <p:cNvSpPr txBox="1"/>
            <p:nvPr/>
          </p:nvSpPr>
          <p:spPr>
            <a:xfrm>
              <a:off x="985890" y="3839158"/>
              <a:ext cx="230190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Management Console</a:t>
              </a:r>
              <a:endParaRPr/>
            </a:p>
          </p:txBody>
        </p:sp>
        <p:pic>
          <p:nvPicPr>
            <p:cNvPr id="584" name="Google Shape;584;p53"/>
            <p:cNvPicPr preferRelativeResize="0"/>
            <p:nvPr/>
          </p:nvPicPr>
          <p:blipFill rotWithShape="1">
            <a:blip r:embed="rId4">
              <a:alphaModFix/>
            </a:blip>
            <a:srcRect b="0" l="0" r="0" t="0"/>
            <a:stretch/>
          </p:blipFill>
          <p:spPr>
            <a:xfrm>
              <a:off x="5187811" y="2054028"/>
              <a:ext cx="1542908" cy="1542910"/>
            </a:xfrm>
            <a:prstGeom prst="rect">
              <a:avLst/>
            </a:prstGeom>
            <a:noFill/>
            <a:ln>
              <a:noFill/>
            </a:ln>
          </p:spPr>
        </p:pic>
        <p:sp>
          <p:nvSpPr>
            <p:cNvPr id="585" name="Google Shape;585;p53"/>
            <p:cNvSpPr txBox="1"/>
            <p:nvPr/>
          </p:nvSpPr>
          <p:spPr>
            <a:xfrm>
              <a:off x="4591495" y="3967256"/>
              <a:ext cx="274319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Command Line Interface</a:t>
              </a:r>
              <a:endParaRPr/>
            </a:p>
          </p:txBody>
        </p:sp>
        <p:pic>
          <p:nvPicPr>
            <p:cNvPr id="586" name="Google Shape;586;p53"/>
            <p:cNvPicPr preferRelativeResize="0"/>
            <p:nvPr/>
          </p:nvPicPr>
          <p:blipFill rotWithShape="1">
            <a:blip r:embed="rId5">
              <a:alphaModFix/>
            </a:blip>
            <a:srcRect b="0" l="0" r="0" t="0"/>
            <a:stretch/>
          </p:blipFill>
          <p:spPr>
            <a:xfrm>
              <a:off x="8721987" y="1906743"/>
              <a:ext cx="1862924" cy="1862924"/>
            </a:xfrm>
            <a:prstGeom prst="rect">
              <a:avLst/>
            </a:prstGeom>
            <a:noFill/>
            <a:ln>
              <a:noFill/>
            </a:ln>
          </p:spPr>
        </p:pic>
        <p:sp>
          <p:nvSpPr>
            <p:cNvPr id="587" name="Google Shape;587;p53"/>
            <p:cNvSpPr txBox="1"/>
            <p:nvPr/>
          </p:nvSpPr>
          <p:spPr>
            <a:xfrm>
              <a:off x="8638391" y="3977658"/>
              <a:ext cx="213380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32F3E"/>
                  </a:solidFill>
                  <a:latin typeface="Arial"/>
                  <a:ea typeface="Arial"/>
                  <a:cs typeface="Arial"/>
                  <a:sym typeface="Arial"/>
                </a:rPr>
                <a:t>SDK</a:t>
              </a:r>
              <a:endParaRPr/>
            </a:p>
          </p:txBody>
        </p:sp>
      </p:grpSp>
      <p:sp>
        <p:nvSpPr>
          <p:cNvPr id="588" name="Google Shape;588;p5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89" name="Google Shape;589;p5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Common use cases</a:t>
            </a:r>
            <a:endParaRPr/>
          </a:p>
        </p:txBody>
      </p:sp>
      <p:sp>
        <p:nvSpPr>
          <p:cNvPr id="595" name="Google Shape;595;p54"/>
          <p:cNvSpPr txBox="1"/>
          <p:nvPr>
            <p:ph idx="1" type="body"/>
          </p:nvPr>
        </p:nvSpPr>
        <p:spPr>
          <a:xfrm>
            <a:off x="238539" y="1440305"/>
            <a:ext cx="10515600" cy="4913308"/>
          </a:xfrm>
          <a:prstGeom prst="rect">
            <a:avLst/>
          </a:prstGeom>
          <a:noFill/>
          <a:ln>
            <a:noFill/>
          </a:ln>
        </p:spPr>
        <p:txBody>
          <a:bodyPr anchorCtr="0" anchor="t" bIns="45700" lIns="91425" spcFirstLastPara="1" rIns="91425" wrap="square" tIns="45700">
            <a:normAutofit/>
          </a:bodyPr>
          <a:lstStyle/>
          <a:p>
            <a:pPr indent="-457200" lvl="0" marL="457200" rtl="0" algn="just">
              <a:lnSpc>
                <a:spcPct val="110000"/>
              </a:lnSpc>
              <a:spcBef>
                <a:spcPts val="0"/>
              </a:spcBef>
              <a:spcAft>
                <a:spcPts val="0"/>
              </a:spcAft>
              <a:buClr>
                <a:schemeClr val="dk1"/>
              </a:buClr>
              <a:buSzPts val="2800"/>
              <a:buChar char="•"/>
            </a:pPr>
            <a:r>
              <a:rPr lang="en-US"/>
              <a:t>Storing application assets</a:t>
            </a:r>
            <a:endParaRPr/>
          </a:p>
          <a:p>
            <a:pPr indent="-457200" lvl="0" marL="457200" rtl="0" algn="just">
              <a:lnSpc>
                <a:spcPct val="110000"/>
              </a:lnSpc>
              <a:spcBef>
                <a:spcPts val="800"/>
              </a:spcBef>
              <a:spcAft>
                <a:spcPts val="0"/>
              </a:spcAft>
              <a:buClr>
                <a:schemeClr val="dk1"/>
              </a:buClr>
              <a:buSzPts val="2800"/>
              <a:buChar char="•"/>
            </a:pPr>
            <a:r>
              <a:rPr lang="en-US"/>
              <a:t>Static web hosting</a:t>
            </a:r>
            <a:endParaRPr/>
          </a:p>
          <a:p>
            <a:pPr indent="-457200" lvl="0" marL="457200" rtl="0" algn="just">
              <a:lnSpc>
                <a:spcPct val="110000"/>
              </a:lnSpc>
              <a:spcBef>
                <a:spcPts val="800"/>
              </a:spcBef>
              <a:spcAft>
                <a:spcPts val="0"/>
              </a:spcAft>
              <a:buClr>
                <a:schemeClr val="dk1"/>
              </a:buClr>
              <a:buSzPts val="2800"/>
              <a:buChar char="•"/>
            </a:pPr>
            <a:r>
              <a:rPr lang="en-US"/>
              <a:t>Backup and disaster recovery (DR)</a:t>
            </a:r>
            <a:endParaRPr/>
          </a:p>
          <a:p>
            <a:pPr indent="-457200" lvl="0" marL="457200" rtl="0" algn="just">
              <a:lnSpc>
                <a:spcPct val="110000"/>
              </a:lnSpc>
              <a:spcBef>
                <a:spcPts val="800"/>
              </a:spcBef>
              <a:spcAft>
                <a:spcPts val="0"/>
              </a:spcAft>
              <a:buClr>
                <a:schemeClr val="dk1"/>
              </a:buClr>
              <a:buSzPts val="2800"/>
              <a:buChar char="•"/>
            </a:pPr>
            <a:r>
              <a:rPr lang="en-US"/>
              <a:t>Staging area for big data</a:t>
            </a:r>
            <a:endParaRPr/>
          </a:p>
          <a:p>
            <a:pPr indent="-457200" lvl="0" marL="457200" rtl="0" algn="just">
              <a:lnSpc>
                <a:spcPct val="110000"/>
              </a:lnSpc>
              <a:spcBef>
                <a:spcPts val="800"/>
              </a:spcBef>
              <a:spcAft>
                <a:spcPts val="0"/>
              </a:spcAft>
              <a:buClr>
                <a:schemeClr val="dk1"/>
              </a:buClr>
              <a:buSzPts val="2800"/>
              <a:buChar char="•"/>
            </a:pPr>
            <a:r>
              <a:rPr i="1" lang="en-US"/>
              <a:t>Many more….</a:t>
            </a:r>
            <a:endParaRPr i="1" sz="2600"/>
          </a:p>
        </p:txBody>
      </p:sp>
      <p:pic>
        <p:nvPicPr>
          <p:cNvPr id="596" name="Google Shape;596;p54"/>
          <p:cNvPicPr preferRelativeResize="0"/>
          <p:nvPr/>
        </p:nvPicPr>
        <p:blipFill rotWithShape="1">
          <a:blip r:embed="rId3">
            <a:alphaModFix/>
          </a:blip>
          <a:srcRect b="8178" l="1941" r="1806" t="3143"/>
          <a:stretch/>
        </p:blipFill>
        <p:spPr>
          <a:xfrm>
            <a:off x="8682472" y="1908607"/>
            <a:ext cx="1650248" cy="1520393"/>
          </a:xfrm>
          <a:prstGeom prst="rect">
            <a:avLst/>
          </a:prstGeom>
          <a:noFill/>
          <a:ln>
            <a:noFill/>
          </a:ln>
        </p:spPr>
      </p:pic>
      <p:sp>
        <p:nvSpPr>
          <p:cNvPr id="597" name="Google Shape;597;p5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98" name="Google Shape;598;p5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Module objectives</a:t>
            </a:r>
            <a:endParaRPr/>
          </a:p>
        </p:txBody>
      </p:sp>
      <p:sp>
        <p:nvSpPr>
          <p:cNvPr id="232" name="Google Shape;232;p2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sz="2000"/>
              <a:t>After completing this module, you should be able to:</a:t>
            </a:r>
            <a:endParaRPr/>
          </a:p>
          <a:p>
            <a:pPr indent="-228600" lvl="0" marL="228600" rtl="0" algn="l">
              <a:lnSpc>
                <a:spcPct val="90000"/>
              </a:lnSpc>
              <a:spcBef>
                <a:spcPts val="1000"/>
              </a:spcBef>
              <a:spcAft>
                <a:spcPts val="0"/>
              </a:spcAft>
              <a:buClr>
                <a:schemeClr val="dk1"/>
              </a:buClr>
              <a:buSzPts val="2000"/>
              <a:buChar char="•"/>
            </a:pPr>
            <a:r>
              <a:rPr lang="en-US" sz="2000"/>
              <a:t>Identify the different types of storage</a:t>
            </a:r>
            <a:endParaRPr/>
          </a:p>
          <a:p>
            <a:pPr indent="-228600" lvl="0" marL="228600" rtl="0" algn="l">
              <a:lnSpc>
                <a:spcPct val="90000"/>
              </a:lnSpc>
              <a:spcBef>
                <a:spcPts val="1000"/>
              </a:spcBef>
              <a:spcAft>
                <a:spcPts val="0"/>
              </a:spcAft>
              <a:buClr>
                <a:schemeClr val="dk1"/>
              </a:buClr>
              <a:buSzPts val="2000"/>
              <a:buChar char="•"/>
            </a:pPr>
            <a:r>
              <a:rPr lang="en-US" sz="2000"/>
              <a:t>Explain Amazon S3</a:t>
            </a:r>
            <a:endParaRPr/>
          </a:p>
          <a:p>
            <a:pPr indent="-228600" lvl="0" marL="228600" rtl="0" algn="l">
              <a:lnSpc>
                <a:spcPct val="90000"/>
              </a:lnSpc>
              <a:spcBef>
                <a:spcPts val="1000"/>
              </a:spcBef>
              <a:spcAft>
                <a:spcPts val="0"/>
              </a:spcAft>
              <a:buClr>
                <a:schemeClr val="dk1"/>
              </a:buClr>
              <a:buSzPts val="2000"/>
              <a:buChar char="•"/>
            </a:pPr>
            <a:r>
              <a:rPr lang="en-US" sz="2000"/>
              <a:t>Identify the functionality in Amazon S3</a:t>
            </a:r>
            <a:endParaRPr/>
          </a:p>
          <a:p>
            <a:pPr indent="-228600" lvl="0" marL="228600" rtl="0" algn="l">
              <a:lnSpc>
                <a:spcPct val="90000"/>
              </a:lnSpc>
              <a:spcBef>
                <a:spcPts val="1000"/>
              </a:spcBef>
              <a:spcAft>
                <a:spcPts val="0"/>
              </a:spcAft>
              <a:buClr>
                <a:schemeClr val="dk1"/>
              </a:buClr>
              <a:buSzPts val="2000"/>
              <a:buChar char="•"/>
            </a:pPr>
            <a:r>
              <a:rPr lang="en-US" sz="2000"/>
              <a:t>Explain Amazon EBS</a:t>
            </a:r>
            <a:endParaRPr/>
          </a:p>
          <a:p>
            <a:pPr indent="-228600" lvl="0" marL="228600" rtl="0" algn="l">
              <a:lnSpc>
                <a:spcPct val="90000"/>
              </a:lnSpc>
              <a:spcBef>
                <a:spcPts val="1000"/>
              </a:spcBef>
              <a:spcAft>
                <a:spcPts val="0"/>
              </a:spcAft>
              <a:buClr>
                <a:schemeClr val="dk1"/>
              </a:buClr>
              <a:buSzPts val="2000"/>
              <a:buChar char="•"/>
            </a:pPr>
            <a:r>
              <a:rPr lang="en-US" sz="2000"/>
              <a:t>Identify the functionality in Amazon EBS</a:t>
            </a:r>
            <a:endParaRPr/>
          </a:p>
          <a:p>
            <a:pPr indent="-228600" lvl="0" marL="228600" rtl="0" algn="l">
              <a:lnSpc>
                <a:spcPct val="90000"/>
              </a:lnSpc>
              <a:spcBef>
                <a:spcPts val="1000"/>
              </a:spcBef>
              <a:spcAft>
                <a:spcPts val="0"/>
              </a:spcAft>
              <a:buClr>
                <a:schemeClr val="dk1"/>
              </a:buClr>
              <a:buSzPts val="2000"/>
              <a:buChar char="•"/>
            </a:pPr>
            <a:r>
              <a:rPr lang="en-US" sz="2000"/>
              <a:t>Perform functions in Amazon EBS to build an Amazon EC2 storage solution </a:t>
            </a:r>
            <a:endParaRPr/>
          </a:p>
          <a:p>
            <a:pPr indent="-228600" lvl="0" marL="228600" rtl="0" algn="l">
              <a:lnSpc>
                <a:spcPct val="90000"/>
              </a:lnSpc>
              <a:spcBef>
                <a:spcPts val="1000"/>
              </a:spcBef>
              <a:spcAft>
                <a:spcPts val="0"/>
              </a:spcAft>
              <a:buClr>
                <a:schemeClr val="dk1"/>
              </a:buClr>
              <a:buSzPts val="2000"/>
              <a:buChar char="•"/>
            </a:pPr>
            <a:r>
              <a:rPr lang="en-US" sz="2000"/>
              <a:t>Explain Amazon EFS</a:t>
            </a:r>
            <a:endParaRPr/>
          </a:p>
          <a:p>
            <a:pPr indent="-228600" lvl="0" marL="228600" rtl="0" algn="l">
              <a:lnSpc>
                <a:spcPct val="90000"/>
              </a:lnSpc>
              <a:spcBef>
                <a:spcPts val="1000"/>
              </a:spcBef>
              <a:spcAft>
                <a:spcPts val="0"/>
              </a:spcAft>
              <a:buClr>
                <a:schemeClr val="dk1"/>
              </a:buClr>
              <a:buSzPts val="2000"/>
              <a:buChar char="•"/>
            </a:pPr>
            <a:r>
              <a:rPr lang="en-US" sz="2000"/>
              <a:t>Identify the functionality in Amazon EFS</a:t>
            </a:r>
            <a:endParaRPr/>
          </a:p>
          <a:p>
            <a:pPr indent="-228600" lvl="0" marL="228600" rtl="0" algn="l">
              <a:lnSpc>
                <a:spcPct val="90000"/>
              </a:lnSpc>
              <a:spcBef>
                <a:spcPts val="1000"/>
              </a:spcBef>
              <a:spcAft>
                <a:spcPts val="0"/>
              </a:spcAft>
              <a:buClr>
                <a:schemeClr val="dk1"/>
              </a:buClr>
              <a:buSzPts val="2000"/>
              <a:buChar char="•"/>
            </a:pPr>
            <a:r>
              <a:rPr lang="en-US" sz="2000"/>
              <a:t>Explain Amazon S3 Glacier</a:t>
            </a:r>
            <a:endParaRPr/>
          </a:p>
          <a:p>
            <a:pPr indent="-228600" lvl="0" marL="228600" rtl="0" algn="l">
              <a:lnSpc>
                <a:spcPct val="90000"/>
              </a:lnSpc>
              <a:spcBef>
                <a:spcPts val="1000"/>
              </a:spcBef>
              <a:spcAft>
                <a:spcPts val="0"/>
              </a:spcAft>
              <a:buClr>
                <a:schemeClr val="dk1"/>
              </a:buClr>
              <a:buSzPts val="2000"/>
              <a:buChar char="•"/>
            </a:pPr>
            <a:r>
              <a:rPr lang="en-US" sz="2000"/>
              <a:t>Identify the functionality in Amazon S3 Glacier</a:t>
            </a:r>
            <a:endParaRPr/>
          </a:p>
          <a:p>
            <a:pPr indent="-228600" lvl="0" marL="228600" rtl="0" algn="l">
              <a:lnSpc>
                <a:spcPct val="90000"/>
              </a:lnSpc>
              <a:spcBef>
                <a:spcPts val="1000"/>
              </a:spcBef>
              <a:spcAft>
                <a:spcPts val="0"/>
              </a:spcAft>
              <a:buClr>
                <a:schemeClr val="dk1"/>
              </a:buClr>
              <a:buSzPts val="2000"/>
              <a:buChar char="•"/>
            </a:pPr>
            <a:r>
              <a:rPr lang="en-US" sz="2000"/>
              <a:t>Differentiate between Amazon EBS, Amazon S3, Amazon EFS, and Amazon S3 Glacier</a:t>
            </a:r>
            <a:endParaRPr/>
          </a:p>
          <a:p>
            <a:pPr indent="-101600" lvl="0" marL="228600" rtl="0" algn="l">
              <a:lnSpc>
                <a:spcPct val="90000"/>
              </a:lnSpc>
              <a:spcBef>
                <a:spcPts val="1000"/>
              </a:spcBef>
              <a:spcAft>
                <a:spcPts val="0"/>
              </a:spcAft>
              <a:buClr>
                <a:schemeClr val="dk1"/>
              </a:buClr>
              <a:buSzPts val="2000"/>
              <a:buNone/>
            </a:pPr>
            <a:r>
              <a:t/>
            </a:r>
            <a:endParaRPr sz="2000"/>
          </a:p>
        </p:txBody>
      </p:sp>
      <p:sp>
        <p:nvSpPr>
          <p:cNvPr id="233" name="Google Shape;233;p2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34" name="Google Shape;234;p2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S3 common scenarios</a:t>
            </a:r>
            <a:endParaRPr/>
          </a:p>
        </p:txBody>
      </p:sp>
      <p:sp>
        <p:nvSpPr>
          <p:cNvPr descr="Backup and storage.&#10;Application hosting.&#10;Media hosting.&#10;Software delivery." id="604" name="Google Shape;604;p55"/>
          <p:cNvSpPr/>
          <p:nvPr/>
        </p:nvSpPr>
        <p:spPr>
          <a:xfrm>
            <a:off x="303410" y="2276023"/>
            <a:ext cx="3951744" cy="2937108"/>
          </a:xfrm>
          <a:prstGeom prst="roundRect">
            <a:avLst>
              <a:gd fmla="val 9244"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sp>
        <p:nvSpPr>
          <p:cNvPr id="605" name="Google Shape;605;p55"/>
          <p:cNvSpPr txBox="1"/>
          <p:nvPr>
            <p:ph idx="4294967295" type="body"/>
          </p:nvPr>
        </p:nvSpPr>
        <p:spPr>
          <a:xfrm>
            <a:off x="340945" y="2279535"/>
            <a:ext cx="3876675" cy="3005137"/>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US"/>
              <a:t>Backup and storage</a:t>
            </a:r>
            <a:endParaRPr/>
          </a:p>
          <a:p>
            <a:pPr indent="-228600" lvl="0" marL="228600" rtl="0" algn="l">
              <a:lnSpc>
                <a:spcPct val="150000"/>
              </a:lnSpc>
              <a:spcBef>
                <a:spcPts val="0"/>
              </a:spcBef>
              <a:spcAft>
                <a:spcPts val="0"/>
              </a:spcAft>
              <a:buClr>
                <a:schemeClr val="dk1"/>
              </a:buClr>
              <a:buSzPts val="2800"/>
              <a:buChar char="•"/>
            </a:pPr>
            <a:r>
              <a:rPr lang="en-US"/>
              <a:t>Application hosting</a:t>
            </a:r>
            <a:endParaRPr/>
          </a:p>
          <a:p>
            <a:pPr indent="-228600" lvl="0" marL="228600" rtl="0" algn="l">
              <a:lnSpc>
                <a:spcPct val="150000"/>
              </a:lnSpc>
              <a:spcBef>
                <a:spcPts val="0"/>
              </a:spcBef>
              <a:spcAft>
                <a:spcPts val="0"/>
              </a:spcAft>
              <a:buClr>
                <a:schemeClr val="dk1"/>
              </a:buClr>
              <a:buSzPts val="2800"/>
              <a:buChar char="•"/>
            </a:pPr>
            <a:r>
              <a:rPr lang="en-US"/>
              <a:t>Media hosting</a:t>
            </a:r>
            <a:endParaRPr/>
          </a:p>
          <a:p>
            <a:pPr indent="-228600" lvl="0" marL="228600" rtl="0" algn="l">
              <a:lnSpc>
                <a:spcPct val="150000"/>
              </a:lnSpc>
              <a:spcBef>
                <a:spcPts val="0"/>
              </a:spcBef>
              <a:spcAft>
                <a:spcPts val="0"/>
              </a:spcAft>
              <a:buClr>
                <a:schemeClr val="dk1"/>
              </a:buClr>
              <a:buSzPts val="2800"/>
              <a:buChar char="•"/>
            </a:pPr>
            <a:r>
              <a:rPr lang="en-US"/>
              <a:t>Software delivery</a:t>
            </a:r>
            <a:endParaRPr/>
          </a:p>
        </p:txBody>
      </p:sp>
      <p:sp>
        <p:nvSpPr>
          <p:cNvPr id="606" name="Google Shape;606;p55"/>
          <p:cNvSpPr/>
          <p:nvPr/>
        </p:nvSpPr>
        <p:spPr>
          <a:xfrm>
            <a:off x="5254104" y="2443061"/>
            <a:ext cx="5343525" cy="2956066"/>
          </a:xfrm>
          <a:prstGeom prst="roundRect">
            <a:avLst>
              <a:gd fmla="val 12690" name="adj"/>
            </a:avLst>
          </a:prstGeom>
          <a:solidFill>
            <a:srgbClr val="EFFBFB"/>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grpSp>
        <p:nvGrpSpPr>
          <p:cNvPr descr="collection of s3 buckets with objects." id="607" name="Google Shape;607;p55"/>
          <p:cNvGrpSpPr/>
          <p:nvPr/>
        </p:nvGrpSpPr>
        <p:grpSpPr>
          <a:xfrm>
            <a:off x="7091272" y="3066927"/>
            <a:ext cx="1784576" cy="1825811"/>
            <a:chOff x="7091272" y="3066927"/>
            <a:chExt cx="1784576" cy="1825811"/>
          </a:xfrm>
        </p:grpSpPr>
        <p:pic>
          <p:nvPicPr>
            <p:cNvPr descr="s3 bucket with objects." id="608" name="Google Shape;608;p55"/>
            <p:cNvPicPr preferRelativeResize="0"/>
            <p:nvPr/>
          </p:nvPicPr>
          <p:blipFill rotWithShape="1">
            <a:blip r:embed="rId3">
              <a:alphaModFix/>
            </a:blip>
            <a:srcRect b="0" l="0" r="0" t="0"/>
            <a:stretch/>
          </p:blipFill>
          <p:spPr>
            <a:xfrm>
              <a:off x="7096722" y="3070801"/>
              <a:ext cx="760824" cy="760824"/>
            </a:xfrm>
            <a:prstGeom prst="rect">
              <a:avLst/>
            </a:prstGeom>
            <a:noFill/>
            <a:ln>
              <a:noFill/>
            </a:ln>
          </p:spPr>
        </p:pic>
        <p:pic>
          <p:nvPicPr>
            <p:cNvPr descr="s3 bucket with objects." id="609" name="Google Shape;609;p55"/>
            <p:cNvPicPr preferRelativeResize="0"/>
            <p:nvPr/>
          </p:nvPicPr>
          <p:blipFill rotWithShape="1">
            <a:blip r:embed="rId3">
              <a:alphaModFix/>
            </a:blip>
            <a:srcRect b="0" l="0" r="0" t="0"/>
            <a:stretch/>
          </p:blipFill>
          <p:spPr>
            <a:xfrm>
              <a:off x="8115024" y="3066927"/>
              <a:ext cx="760824" cy="760824"/>
            </a:xfrm>
            <a:prstGeom prst="rect">
              <a:avLst/>
            </a:prstGeom>
            <a:noFill/>
            <a:ln>
              <a:noFill/>
            </a:ln>
          </p:spPr>
        </p:pic>
        <p:pic>
          <p:nvPicPr>
            <p:cNvPr descr="s3 bucket with objects." id="610" name="Google Shape;610;p55"/>
            <p:cNvPicPr preferRelativeResize="0"/>
            <p:nvPr/>
          </p:nvPicPr>
          <p:blipFill rotWithShape="1">
            <a:blip r:embed="rId3">
              <a:alphaModFix/>
            </a:blip>
            <a:srcRect b="0" l="0" r="0" t="0"/>
            <a:stretch/>
          </p:blipFill>
          <p:spPr>
            <a:xfrm>
              <a:off x="7091272" y="4131914"/>
              <a:ext cx="760824" cy="760824"/>
            </a:xfrm>
            <a:prstGeom prst="rect">
              <a:avLst/>
            </a:prstGeom>
            <a:noFill/>
            <a:ln>
              <a:noFill/>
            </a:ln>
          </p:spPr>
        </p:pic>
        <p:pic>
          <p:nvPicPr>
            <p:cNvPr descr="s3 bucket with objects." id="611" name="Google Shape;611;p55"/>
            <p:cNvPicPr preferRelativeResize="0"/>
            <p:nvPr/>
          </p:nvPicPr>
          <p:blipFill rotWithShape="1">
            <a:blip r:embed="rId3">
              <a:alphaModFix/>
            </a:blip>
            <a:srcRect b="0" l="0" r="0" t="0"/>
            <a:stretch/>
          </p:blipFill>
          <p:spPr>
            <a:xfrm>
              <a:off x="8115024" y="4131914"/>
              <a:ext cx="760824" cy="760824"/>
            </a:xfrm>
            <a:prstGeom prst="rect">
              <a:avLst/>
            </a:prstGeom>
            <a:noFill/>
            <a:ln>
              <a:noFill/>
            </a:ln>
          </p:spPr>
        </p:pic>
      </p:grpSp>
      <p:sp>
        <p:nvSpPr>
          <p:cNvPr id="612" name="Google Shape;612;p55"/>
          <p:cNvSpPr txBox="1"/>
          <p:nvPr/>
        </p:nvSpPr>
        <p:spPr>
          <a:xfrm>
            <a:off x="6667808" y="3802405"/>
            <a:ext cx="249985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S3 buckets</a:t>
            </a:r>
            <a:endParaRPr/>
          </a:p>
        </p:txBody>
      </p:sp>
      <p:grpSp>
        <p:nvGrpSpPr>
          <p:cNvPr descr="Corporate data center." id="613" name="Google Shape;613;p55"/>
          <p:cNvGrpSpPr/>
          <p:nvPr/>
        </p:nvGrpSpPr>
        <p:grpSpPr>
          <a:xfrm>
            <a:off x="5873317" y="5023843"/>
            <a:ext cx="2022803" cy="1673565"/>
            <a:chOff x="5647672" y="4937078"/>
            <a:chExt cx="1528127" cy="1371711"/>
          </a:xfrm>
        </p:grpSpPr>
        <p:sp>
          <p:nvSpPr>
            <p:cNvPr id="614" name="Google Shape;614;p55"/>
            <p:cNvSpPr/>
            <p:nvPr/>
          </p:nvSpPr>
          <p:spPr>
            <a:xfrm>
              <a:off x="5695456" y="4937078"/>
              <a:ext cx="1432560" cy="1371711"/>
            </a:xfrm>
            <a:prstGeom prst="roundRect">
              <a:avLst>
                <a:gd fmla="val 9818" name="adj"/>
              </a:avLst>
            </a:prstGeom>
            <a:solidFill>
              <a:srgbClr val="EBF4FB"/>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5" name="Google Shape;615;p55"/>
            <p:cNvSpPr txBox="1"/>
            <p:nvPr/>
          </p:nvSpPr>
          <p:spPr>
            <a:xfrm>
              <a:off x="5647672" y="4991859"/>
              <a:ext cx="1528127" cy="5297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Corporate</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data center</a:t>
              </a:r>
              <a:endParaRPr/>
            </a:p>
          </p:txBody>
        </p:sp>
        <p:pic>
          <p:nvPicPr>
            <p:cNvPr id="616" name="Google Shape;616;p55"/>
            <p:cNvPicPr preferRelativeResize="0"/>
            <p:nvPr/>
          </p:nvPicPr>
          <p:blipFill rotWithShape="1">
            <a:blip r:embed="rId4">
              <a:alphaModFix/>
            </a:blip>
            <a:srcRect b="8173" l="26852" r="17500" t="10397"/>
            <a:stretch/>
          </p:blipFill>
          <p:spPr>
            <a:xfrm>
              <a:off x="5940621" y="5447234"/>
              <a:ext cx="942230" cy="804266"/>
            </a:xfrm>
            <a:prstGeom prst="rect">
              <a:avLst/>
            </a:prstGeom>
            <a:noFill/>
            <a:ln>
              <a:noFill/>
            </a:ln>
          </p:spPr>
        </p:pic>
      </p:grpSp>
      <p:grpSp>
        <p:nvGrpSpPr>
          <p:cNvPr descr="ec2 instances." id="617" name="Google Shape;617;p55"/>
          <p:cNvGrpSpPr/>
          <p:nvPr/>
        </p:nvGrpSpPr>
        <p:grpSpPr>
          <a:xfrm>
            <a:off x="4436738" y="4283351"/>
            <a:ext cx="1125353" cy="1276393"/>
            <a:chOff x="4622685" y="4283351"/>
            <a:chExt cx="1125353" cy="1276393"/>
          </a:xfrm>
        </p:grpSpPr>
        <p:sp>
          <p:nvSpPr>
            <p:cNvPr id="618" name="Google Shape;618;p55"/>
            <p:cNvSpPr/>
            <p:nvPr/>
          </p:nvSpPr>
          <p:spPr>
            <a:xfrm>
              <a:off x="4622685" y="4283351"/>
              <a:ext cx="1125353" cy="12763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ec2 instances." id="619" name="Google Shape;619;p55"/>
            <p:cNvPicPr preferRelativeResize="0"/>
            <p:nvPr/>
          </p:nvPicPr>
          <p:blipFill rotWithShape="1">
            <a:blip r:embed="rId5">
              <a:alphaModFix/>
            </a:blip>
            <a:srcRect b="0" l="0" r="0" t="0"/>
            <a:stretch/>
          </p:blipFill>
          <p:spPr>
            <a:xfrm>
              <a:off x="4636721" y="4372907"/>
              <a:ext cx="1097280" cy="1097280"/>
            </a:xfrm>
            <a:prstGeom prst="rect">
              <a:avLst/>
            </a:prstGeom>
            <a:noFill/>
            <a:ln>
              <a:noFill/>
            </a:ln>
          </p:spPr>
        </p:pic>
      </p:grpSp>
      <p:sp>
        <p:nvSpPr>
          <p:cNvPr id="620" name="Google Shape;620;p55"/>
          <p:cNvSpPr txBox="1"/>
          <p:nvPr/>
        </p:nvSpPr>
        <p:spPr>
          <a:xfrm>
            <a:off x="4208031" y="5615582"/>
            <a:ext cx="158276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EC2</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instances</a:t>
            </a:r>
            <a:endParaRPr/>
          </a:p>
        </p:txBody>
      </p:sp>
      <p:cxnSp>
        <p:nvCxnSpPr>
          <p:cNvPr id="621" name="Google Shape;621;p55"/>
          <p:cNvCxnSpPr/>
          <p:nvPr/>
        </p:nvCxnSpPr>
        <p:spPr>
          <a:xfrm flipH="1" rot="10800000">
            <a:off x="5629250" y="4283351"/>
            <a:ext cx="1374830" cy="350810"/>
          </a:xfrm>
          <a:prstGeom prst="straightConnector1">
            <a:avLst/>
          </a:prstGeom>
          <a:noFill/>
          <a:ln cap="flat" cmpd="sng" w="57150">
            <a:solidFill>
              <a:srgbClr val="418825"/>
            </a:solidFill>
            <a:prstDash val="solid"/>
            <a:miter lim="800000"/>
            <a:headEnd len="med" w="med" type="triangle"/>
            <a:tailEnd len="med" w="med" type="triangle"/>
          </a:ln>
        </p:spPr>
      </p:cxnSp>
      <p:grpSp>
        <p:nvGrpSpPr>
          <p:cNvPr descr="collection of apps." id="622" name="Google Shape;622;p55"/>
          <p:cNvGrpSpPr/>
          <p:nvPr/>
        </p:nvGrpSpPr>
        <p:grpSpPr>
          <a:xfrm>
            <a:off x="9408431" y="1415476"/>
            <a:ext cx="2232142" cy="2404454"/>
            <a:chOff x="9408431" y="1415476"/>
            <a:chExt cx="2232142" cy="2404454"/>
          </a:xfrm>
        </p:grpSpPr>
        <p:pic>
          <p:nvPicPr>
            <p:cNvPr id="623" name="Google Shape;623;p55"/>
            <p:cNvPicPr preferRelativeResize="0"/>
            <p:nvPr/>
          </p:nvPicPr>
          <p:blipFill rotWithShape="1">
            <a:blip r:embed="rId6">
              <a:alphaModFix/>
            </a:blip>
            <a:srcRect b="0" l="0" r="0" t="0"/>
            <a:stretch/>
          </p:blipFill>
          <p:spPr>
            <a:xfrm>
              <a:off x="9408431" y="1415476"/>
              <a:ext cx="2148946" cy="1794370"/>
            </a:xfrm>
            <a:prstGeom prst="rect">
              <a:avLst/>
            </a:prstGeom>
            <a:noFill/>
            <a:ln>
              <a:noFill/>
            </a:ln>
          </p:spPr>
        </p:pic>
        <p:pic>
          <p:nvPicPr>
            <p:cNvPr id="624" name="Google Shape;624;p55"/>
            <p:cNvPicPr preferRelativeResize="0"/>
            <p:nvPr/>
          </p:nvPicPr>
          <p:blipFill rotWithShape="1">
            <a:blip r:embed="rId7">
              <a:alphaModFix/>
            </a:blip>
            <a:srcRect b="17722" l="38697" r="34066" t="19801"/>
            <a:stretch/>
          </p:blipFill>
          <p:spPr>
            <a:xfrm>
              <a:off x="10491503" y="2282444"/>
              <a:ext cx="1149070" cy="1537486"/>
            </a:xfrm>
            <a:prstGeom prst="rect">
              <a:avLst/>
            </a:prstGeom>
            <a:noFill/>
            <a:ln>
              <a:noFill/>
            </a:ln>
          </p:spPr>
        </p:pic>
      </p:grpSp>
      <p:cxnSp>
        <p:nvCxnSpPr>
          <p:cNvPr id="625" name="Google Shape;625;p55"/>
          <p:cNvCxnSpPr/>
          <p:nvPr/>
        </p:nvCxnSpPr>
        <p:spPr>
          <a:xfrm flipH="1" rot="10800000">
            <a:off x="8997138" y="2919435"/>
            <a:ext cx="1374830" cy="350810"/>
          </a:xfrm>
          <a:prstGeom prst="straightConnector1">
            <a:avLst/>
          </a:prstGeom>
          <a:noFill/>
          <a:ln cap="flat" cmpd="sng" w="57150">
            <a:solidFill>
              <a:srgbClr val="418825"/>
            </a:solidFill>
            <a:prstDash val="solid"/>
            <a:miter lim="800000"/>
            <a:headEnd len="med" w="med" type="triangle"/>
            <a:tailEnd len="med" w="med" type="triangle"/>
          </a:ln>
        </p:spPr>
      </p:cxnSp>
      <p:pic>
        <p:nvPicPr>
          <p:cNvPr descr="camera." id="626" name="Google Shape;626;p55"/>
          <p:cNvPicPr preferRelativeResize="0"/>
          <p:nvPr/>
        </p:nvPicPr>
        <p:blipFill rotWithShape="1">
          <a:blip r:embed="rId8">
            <a:alphaModFix/>
          </a:blip>
          <a:srcRect b="0" l="0" r="0" t="0"/>
          <a:stretch/>
        </p:blipFill>
        <p:spPr>
          <a:xfrm>
            <a:off x="4402648" y="1873118"/>
            <a:ext cx="1455329" cy="992049"/>
          </a:xfrm>
          <a:prstGeom prst="rect">
            <a:avLst/>
          </a:prstGeom>
          <a:noFill/>
          <a:ln>
            <a:noFill/>
          </a:ln>
        </p:spPr>
      </p:pic>
      <p:cxnSp>
        <p:nvCxnSpPr>
          <p:cNvPr id="627" name="Google Shape;627;p55"/>
          <p:cNvCxnSpPr/>
          <p:nvPr/>
        </p:nvCxnSpPr>
        <p:spPr>
          <a:xfrm>
            <a:off x="5617595" y="2910369"/>
            <a:ext cx="1374830" cy="350810"/>
          </a:xfrm>
          <a:prstGeom prst="straightConnector1">
            <a:avLst/>
          </a:prstGeom>
          <a:noFill/>
          <a:ln cap="flat" cmpd="sng" w="57150">
            <a:solidFill>
              <a:srgbClr val="418825"/>
            </a:solidFill>
            <a:prstDash val="solid"/>
            <a:miter lim="800000"/>
            <a:headEnd len="med" w="med" type="triangle"/>
            <a:tailEnd len="med" w="med" type="triangle"/>
          </a:ln>
        </p:spPr>
      </p:cxnSp>
      <p:pic>
        <p:nvPicPr>
          <p:cNvPr descr="computer." id="628" name="Google Shape;628;p55"/>
          <p:cNvPicPr preferRelativeResize="0"/>
          <p:nvPr/>
        </p:nvPicPr>
        <p:blipFill rotWithShape="1">
          <a:blip r:embed="rId9">
            <a:alphaModFix/>
          </a:blip>
          <a:srcRect b="0" l="0" r="0" t="0"/>
          <a:stretch/>
        </p:blipFill>
        <p:spPr>
          <a:xfrm>
            <a:off x="10147726" y="4455398"/>
            <a:ext cx="2008170" cy="2008170"/>
          </a:xfrm>
          <a:prstGeom prst="rect">
            <a:avLst/>
          </a:prstGeom>
          <a:noFill/>
          <a:ln>
            <a:noFill/>
          </a:ln>
        </p:spPr>
      </p:pic>
      <p:cxnSp>
        <p:nvCxnSpPr>
          <p:cNvPr id="629" name="Google Shape;629;p55"/>
          <p:cNvCxnSpPr/>
          <p:nvPr/>
        </p:nvCxnSpPr>
        <p:spPr>
          <a:xfrm>
            <a:off x="8951647" y="4342332"/>
            <a:ext cx="1374830" cy="350810"/>
          </a:xfrm>
          <a:prstGeom prst="straightConnector1">
            <a:avLst/>
          </a:prstGeom>
          <a:noFill/>
          <a:ln cap="flat" cmpd="sng" w="57150">
            <a:solidFill>
              <a:srgbClr val="418825"/>
            </a:solidFill>
            <a:prstDash val="solid"/>
            <a:miter lim="800000"/>
            <a:headEnd len="med" w="med" type="triangle"/>
            <a:tailEnd len="med" w="med" type="triangle"/>
          </a:ln>
        </p:spPr>
      </p:cxnSp>
      <p:sp>
        <p:nvSpPr>
          <p:cNvPr id="630" name="Google Shape;630;p5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31" name="Google Shape;631;p5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S3 pricing </a:t>
            </a:r>
            <a:endParaRPr/>
          </a:p>
        </p:txBody>
      </p:sp>
      <p:sp>
        <p:nvSpPr>
          <p:cNvPr id="637" name="Google Shape;637;p56"/>
          <p:cNvSpPr txBox="1"/>
          <p:nvPr>
            <p:ph idx="1" type="body"/>
          </p:nvPr>
        </p:nvSpPr>
        <p:spPr>
          <a:xfrm>
            <a:off x="238539" y="1440305"/>
            <a:ext cx="11340548" cy="4913308"/>
          </a:xfrm>
          <a:prstGeom prst="rect">
            <a:avLst/>
          </a:prstGeom>
          <a:noFill/>
          <a:ln>
            <a:noFill/>
          </a:ln>
        </p:spPr>
        <p:txBody>
          <a:bodyPr anchorCtr="0" anchor="t" bIns="45700" lIns="91425" spcFirstLastPara="1" rIns="91425" wrap="square" tIns="45700">
            <a:normAutofit/>
          </a:bodyPr>
          <a:lstStyle/>
          <a:p>
            <a:pPr indent="-457200" lvl="0" marL="457200" rtl="0" algn="just">
              <a:lnSpc>
                <a:spcPct val="90000"/>
              </a:lnSpc>
              <a:spcBef>
                <a:spcPts val="0"/>
              </a:spcBef>
              <a:spcAft>
                <a:spcPts val="0"/>
              </a:spcAft>
              <a:buClr>
                <a:schemeClr val="dk1"/>
              </a:buClr>
              <a:buSzPts val="2800"/>
              <a:buChar char="•"/>
            </a:pPr>
            <a:r>
              <a:rPr lang="en-US"/>
              <a:t>Pay only for what you use, including – </a:t>
            </a:r>
            <a:endParaRPr/>
          </a:p>
          <a:p>
            <a:pPr indent="-457200" lvl="1" marL="914400" rtl="0" algn="l">
              <a:lnSpc>
                <a:spcPct val="120000"/>
              </a:lnSpc>
              <a:spcBef>
                <a:spcPts val="800"/>
              </a:spcBef>
              <a:spcAft>
                <a:spcPts val="0"/>
              </a:spcAft>
              <a:buClr>
                <a:schemeClr val="dk1"/>
              </a:buClr>
              <a:buSzPts val="2400"/>
              <a:buChar char="•"/>
            </a:pPr>
            <a:r>
              <a:rPr lang="en-US"/>
              <a:t>GBs per month</a:t>
            </a:r>
            <a:endParaRPr/>
          </a:p>
          <a:p>
            <a:pPr indent="-457200" lvl="1" marL="914400" rtl="0" algn="l">
              <a:lnSpc>
                <a:spcPct val="120000"/>
              </a:lnSpc>
              <a:spcBef>
                <a:spcPts val="0"/>
              </a:spcBef>
              <a:spcAft>
                <a:spcPts val="0"/>
              </a:spcAft>
              <a:buClr>
                <a:schemeClr val="dk1"/>
              </a:buClr>
              <a:buSzPts val="2400"/>
              <a:buChar char="•"/>
            </a:pPr>
            <a:r>
              <a:rPr lang="en-US"/>
              <a:t>Transfer OUT to other Regions</a:t>
            </a:r>
            <a:endParaRPr/>
          </a:p>
          <a:p>
            <a:pPr indent="-457200" lvl="1" marL="914400" rtl="0" algn="l">
              <a:lnSpc>
                <a:spcPct val="120000"/>
              </a:lnSpc>
              <a:spcBef>
                <a:spcPts val="0"/>
              </a:spcBef>
              <a:spcAft>
                <a:spcPts val="0"/>
              </a:spcAft>
              <a:buClr>
                <a:schemeClr val="dk1"/>
              </a:buClr>
              <a:buSzPts val="2400"/>
              <a:buChar char="•"/>
            </a:pPr>
            <a:r>
              <a:rPr lang="en-US"/>
              <a:t>PUT, COPY, POST, LIST, and GET requests</a:t>
            </a:r>
            <a:endParaRPr/>
          </a:p>
          <a:p>
            <a:pPr indent="0" lvl="1" marL="234945" rtl="0" algn="l">
              <a:lnSpc>
                <a:spcPct val="90000"/>
              </a:lnSpc>
              <a:spcBef>
                <a:spcPts val="500"/>
              </a:spcBef>
              <a:spcAft>
                <a:spcPts val="0"/>
              </a:spcAft>
              <a:buClr>
                <a:schemeClr val="dk1"/>
              </a:buClr>
              <a:buSzPts val="1333"/>
              <a:buNone/>
            </a:pPr>
            <a:r>
              <a:t/>
            </a:r>
            <a:endParaRPr sz="1333"/>
          </a:p>
          <a:p>
            <a:pPr indent="-228600" lvl="0" marL="228600" rtl="0" algn="l">
              <a:lnSpc>
                <a:spcPct val="90000"/>
              </a:lnSpc>
              <a:spcBef>
                <a:spcPts val="1800"/>
              </a:spcBef>
              <a:spcAft>
                <a:spcPts val="0"/>
              </a:spcAft>
              <a:buClr>
                <a:schemeClr val="dk1"/>
              </a:buClr>
              <a:buSzPts val="2800"/>
              <a:buChar char="•"/>
            </a:pPr>
            <a:r>
              <a:rPr lang="en-US"/>
              <a:t>You do not pay for – </a:t>
            </a:r>
            <a:endParaRPr/>
          </a:p>
          <a:p>
            <a:pPr indent="-457200" lvl="1" marL="914400" rtl="0" algn="l">
              <a:lnSpc>
                <a:spcPct val="120000"/>
              </a:lnSpc>
              <a:spcBef>
                <a:spcPts val="800"/>
              </a:spcBef>
              <a:spcAft>
                <a:spcPts val="0"/>
              </a:spcAft>
              <a:buClr>
                <a:schemeClr val="dk1"/>
              </a:buClr>
              <a:buSzPts val="2400"/>
              <a:buChar char="•"/>
            </a:pPr>
            <a:r>
              <a:rPr lang="en-US"/>
              <a:t>Transfers IN to Amazon S3</a:t>
            </a:r>
            <a:endParaRPr/>
          </a:p>
          <a:p>
            <a:pPr indent="-457200" lvl="1" marL="914400" rtl="0" algn="l">
              <a:lnSpc>
                <a:spcPct val="120000"/>
              </a:lnSpc>
              <a:spcBef>
                <a:spcPts val="0"/>
              </a:spcBef>
              <a:spcAft>
                <a:spcPts val="0"/>
              </a:spcAft>
              <a:buClr>
                <a:schemeClr val="dk1"/>
              </a:buClr>
              <a:buSzPts val="2400"/>
              <a:buChar char="•"/>
            </a:pPr>
            <a:r>
              <a:rPr lang="en-US"/>
              <a:t>Transfers OUT from Amazon S3 to Amazon CloudFront or Amazon EC2 in the same Region</a:t>
            </a:r>
            <a:endParaRPr/>
          </a:p>
        </p:txBody>
      </p:sp>
      <p:sp>
        <p:nvSpPr>
          <p:cNvPr id="638" name="Google Shape;638;p5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39" name="Google Shape;639;p5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S3: Storage pricing</a:t>
            </a:r>
            <a:endParaRPr/>
          </a:p>
        </p:txBody>
      </p:sp>
      <p:sp>
        <p:nvSpPr>
          <p:cNvPr id="645" name="Google Shape;645;p5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To estimate Amazon S3 costs, consider the following:</a:t>
            </a:r>
            <a:endParaRPr/>
          </a:p>
          <a:p>
            <a:pPr indent="-514350" lvl="0" marL="514350" rtl="0" algn="l">
              <a:lnSpc>
                <a:spcPct val="90000"/>
              </a:lnSpc>
              <a:spcBef>
                <a:spcPts val="1000"/>
              </a:spcBef>
              <a:spcAft>
                <a:spcPts val="0"/>
              </a:spcAft>
              <a:buClr>
                <a:schemeClr val="accent5"/>
              </a:buClr>
              <a:buSzPts val="2800"/>
              <a:buFont typeface="Arial"/>
              <a:buAutoNum type="arabicPeriod"/>
            </a:pPr>
            <a:r>
              <a:rPr lang="en-US">
                <a:solidFill>
                  <a:schemeClr val="accent5"/>
                </a:solidFill>
                <a:latin typeface="Arial"/>
                <a:ea typeface="Arial"/>
                <a:cs typeface="Arial"/>
                <a:sym typeface="Arial"/>
              </a:rPr>
              <a:t>Storage class type </a:t>
            </a:r>
            <a:r>
              <a:rPr lang="en-US">
                <a:solidFill>
                  <a:srgbClr val="0070C0"/>
                </a:solidFill>
                <a:latin typeface="Arial"/>
                <a:ea typeface="Arial"/>
                <a:cs typeface="Arial"/>
                <a:sym typeface="Arial"/>
              </a:rPr>
              <a:t>– </a:t>
            </a:r>
            <a:endParaRPr/>
          </a:p>
          <a:p>
            <a:pPr indent="-465138" lvl="1" marL="922338" rtl="0" algn="l">
              <a:lnSpc>
                <a:spcPct val="90000"/>
              </a:lnSpc>
              <a:spcBef>
                <a:spcPts val="500"/>
              </a:spcBef>
              <a:spcAft>
                <a:spcPts val="0"/>
              </a:spcAft>
              <a:buClr>
                <a:schemeClr val="dk1"/>
              </a:buClr>
              <a:buSzPts val="2800"/>
              <a:buChar char="•"/>
            </a:pPr>
            <a:r>
              <a:rPr lang="en-US" sz="2800"/>
              <a:t>Standard storage is designed for:</a:t>
            </a:r>
            <a:endParaRPr/>
          </a:p>
          <a:p>
            <a:pPr indent="-469900" lvl="2" marL="1384300" rtl="0" algn="l">
              <a:lnSpc>
                <a:spcPct val="90000"/>
              </a:lnSpc>
              <a:spcBef>
                <a:spcPts val="500"/>
              </a:spcBef>
              <a:spcAft>
                <a:spcPts val="0"/>
              </a:spcAft>
              <a:buClr>
                <a:schemeClr val="dk1"/>
              </a:buClr>
              <a:buSzPts val="2400"/>
              <a:buChar char="•"/>
            </a:pPr>
            <a:r>
              <a:rPr lang="en-US" sz="2400"/>
              <a:t>11 9s of durability</a:t>
            </a:r>
            <a:endParaRPr/>
          </a:p>
          <a:p>
            <a:pPr indent="-469900" lvl="2" marL="1384300" rtl="0" algn="l">
              <a:lnSpc>
                <a:spcPct val="90000"/>
              </a:lnSpc>
              <a:spcBef>
                <a:spcPts val="500"/>
              </a:spcBef>
              <a:spcAft>
                <a:spcPts val="0"/>
              </a:spcAft>
              <a:buClr>
                <a:schemeClr val="dk1"/>
              </a:buClr>
              <a:buSzPts val="2400"/>
              <a:buChar char="•"/>
            </a:pPr>
            <a:r>
              <a:rPr lang="en-US" sz="2400"/>
              <a:t>Four 9s of availability</a:t>
            </a:r>
            <a:endParaRPr/>
          </a:p>
          <a:p>
            <a:pPr indent="-523875" lvl="1" marL="981075" rtl="0" algn="l">
              <a:lnSpc>
                <a:spcPct val="90000"/>
              </a:lnSpc>
              <a:spcBef>
                <a:spcPts val="500"/>
              </a:spcBef>
              <a:spcAft>
                <a:spcPts val="0"/>
              </a:spcAft>
              <a:buClr>
                <a:schemeClr val="dk1"/>
              </a:buClr>
              <a:buSzPts val="2800"/>
              <a:buChar char="•"/>
            </a:pPr>
            <a:r>
              <a:rPr lang="en-US" sz="2800"/>
              <a:t>S3 Standard-Infrequent Access (S-IA) is designed for:</a:t>
            </a:r>
            <a:endParaRPr/>
          </a:p>
          <a:p>
            <a:pPr indent="-469900" lvl="2" marL="1384300" rtl="0" algn="l">
              <a:lnSpc>
                <a:spcPct val="90000"/>
              </a:lnSpc>
              <a:spcBef>
                <a:spcPts val="500"/>
              </a:spcBef>
              <a:spcAft>
                <a:spcPts val="0"/>
              </a:spcAft>
              <a:buClr>
                <a:schemeClr val="dk1"/>
              </a:buClr>
              <a:buSzPts val="2400"/>
              <a:buChar char="•"/>
            </a:pPr>
            <a:r>
              <a:rPr lang="en-US" sz="2400"/>
              <a:t>11 9s of durability</a:t>
            </a:r>
            <a:endParaRPr/>
          </a:p>
          <a:p>
            <a:pPr indent="-469900" lvl="2" marL="1384300" rtl="0" algn="l">
              <a:lnSpc>
                <a:spcPct val="90000"/>
              </a:lnSpc>
              <a:spcBef>
                <a:spcPts val="500"/>
              </a:spcBef>
              <a:spcAft>
                <a:spcPts val="0"/>
              </a:spcAft>
              <a:buClr>
                <a:schemeClr val="dk1"/>
              </a:buClr>
              <a:buSzPts val="2400"/>
              <a:buChar char="•"/>
            </a:pPr>
            <a:r>
              <a:rPr lang="en-US" sz="2400"/>
              <a:t>Three 9s of availability</a:t>
            </a:r>
            <a:endParaRPr/>
          </a:p>
          <a:p>
            <a:pPr indent="-514350" lvl="0" marL="514350" rtl="0" algn="l">
              <a:lnSpc>
                <a:spcPct val="90000"/>
              </a:lnSpc>
              <a:spcBef>
                <a:spcPts val="1000"/>
              </a:spcBef>
              <a:spcAft>
                <a:spcPts val="0"/>
              </a:spcAft>
              <a:buClr>
                <a:schemeClr val="accent5"/>
              </a:buClr>
              <a:buSzPts val="2800"/>
              <a:buFont typeface="Arial"/>
              <a:buAutoNum type="arabicPeriod"/>
            </a:pPr>
            <a:r>
              <a:rPr lang="en-US">
                <a:solidFill>
                  <a:schemeClr val="accent5"/>
                </a:solidFill>
                <a:latin typeface="Arial"/>
                <a:ea typeface="Arial"/>
                <a:cs typeface="Arial"/>
                <a:sym typeface="Arial"/>
              </a:rPr>
              <a:t>Amount of storage </a:t>
            </a:r>
            <a:r>
              <a:rPr lang="en-US">
                <a:solidFill>
                  <a:srgbClr val="0070C0"/>
                </a:solidFill>
                <a:latin typeface="Arial"/>
                <a:ea typeface="Arial"/>
                <a:cs typeface="Arial"/>
                <a:sym typeface="Arial"/>
              </a:rPr>
              <a:t>– </a:t>
            </a:r>
            <a:endParaRPr/>
          </a:p>
          <a:p>
            <a:pPr indent="-465138" lvl="1" marL="922338" rtl="0" algn="l">
              <a:lnSpc>
                <a:spcPct val="90000"/>
              </a:lnSpc>
              <a:spcBef>
                <a:spcPts val="500"/>
              </a:spcBef>
              <a:spcAft>
                <a:spcPts val="0"/>
              </a:spcAft>
              <a:buClr>
                <a:schemeClr val="dk1"/>
              </a:buClr>
              <a:buSzPts val="2400"/>
              <a:buChar char="•"/>
            </a:pPr>
            <a:r>
              <a:rPr lang="en-US"/>
              <a:t>The number and size of objects</a:t>
            </a:r>
            <a:endParaRPr/>
          </a:p>
          <a:p>
            <a:pPr indent="-76200" lvl="1" marL="685800" rtl="0" algn="l">
              <a:lnSpc>
                <a:spcPct val="90000"/>
              </a:lnSpc>
              <a:spcBef>
                <a:spcPts val="500"/>
              </a:spcBef>
              <a:spcAft>
                <a:spcPts val="0"/>
              </a:spcAft>
              <a:buClr>
                <a:schemeClr val="dk1"/>
              </a:buClr>
              <a:buSzPts val="2400"/>
              <a:buNone/>
            </a:pPr>
            <a:r>
              <a:t/>
            </a:r>
            <a:endParaRPr/>
          </a:p>
        </p:txBody>
      </p:sp>
      <p:sp>
        <p:nvSpPr>
          <p:cNvPr id="646" name="Google Shape;646;p5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47" name="Google Shape;647;p5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S3: Storage pricing</a:t>
            </a:r>
            <a:endParaRPr/>
          </a:p>
        </p:txBody>
      </p:sp>
      <p:sp>
        <p:nvSpPr>
          <p:cNvPr id="653" name="Google Shape;653;p5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accent5"/>
              </a:buClr>
              <a:buSzPts val="2800"/>
              <a:buFont typeface="Arial"/>
              <a:buAutoNum type="arabicPeriod" startAt="3"/>
            </a:pPr>
            <a:r>
              <a:rPr lang="en-US">
                <a:solidFill>
                  <a:schemeClr val="accent5"/>
                </a:solidFill>
                <a:latin typeface="Arial"/>
                <a:ea typeface="Arial"/>
                <a:cs typeface="Arial"/>
                <a:sym typeface="Arial"/>
              </a:rPr>
              <a:t>Requests – </a:t>
            </a:r>
            <a:endParaRPr/>
          </a:p>
          <a:p>
            <a:pPr indent="-465138" lvl="1" marL="922338" rtl="0" algn="l">
              <a:lnSpc>
                <a:spcPct val="90000"/>
              </a:lnSpc>
              <a:spcBef>
                <a:spcPts val="500"/>
              </a:spcBef>
              <a:spcAft>
                <a:spcPts val="0"/>
              </a:spcAft>
              <a:buClr>
                <a:schemeClr val="dk1"/>
              </a:buClr>
              <a:buSzPts val="2800"/>
              <a:buChar char="•"/>
            </a:pPr>
            <a:r>
              <a:rPr lang="en-US" sz="2800"/>
              <a:t>The number and type of requests </a:t>
            </a:r>
            <a:r>
              <a:rPr b="1" lang="en-US" sz="2800"/>
              <a:t>(GET, PUT, COPY)</a:t>
            </a:r>
            <a:endParaRPr sz="2800"/>
          </a:p>
          <a:p>
            <a:pPr indent="-465138" lvl="1" marL="922338" rtl="0" algn="l">
              <a:lnSpc>
                <a:spcPct val="90000"/>
              </a:lnSpc>
              <a:spcBef>
                <a:spcPts val="500"/>
              </a:spcBef>
              <a:spcAft>
                <a:spcPts val="0"/>
              </a:spcAft>
              <a:buClr>
                <a:schemeClr val="dk1"/>
              </a:buClr>
              <a:buSzPts val="2800"/>
              <a:buChar char="•"/>
            </a:pPr>
            <a:r>
              <a:rPr lang="en-US" sz="2800"/>
              <a:t>Type of requests:</a:t>
            </a:r>
            <a:endParaRPr/>
          </a:p>
          <a:p>
            <a:pPr indent="-465138" lvl="2" marL="1379538" rtl="0" algn="l">
              <a:lnSpc>
                <a:spcPct val="90000"/>
              </a:lnSpc>
              <a:spcBef>
                <a:spcPts val="500"/>
              </a:spcBef>
              <a:spcAft>
                <a:spcPts val="0"/>
              </a:spcAft>
              <a:buClr>
                <a:schemeClr val="dk1"/>
              </a:buClr>
              <a:buSzPts val="2400"/>
              <a:buChar char="•"/>
            </a:pPr>
            <a:r>
              <a:rPr lang="en-US" sz="2400"/>
              <a:t>Different rates for GET requests than other requests.</a:t>
            </a:r>
            <a:endParaRPr/>
          </a:p>
          <a:p>
            <a:pPr indent="-514350" lvl="0" marL="514350" rtl="0" algn="l">
              <a:lnSpc>
                <a:spcPct val="90000"/>
              </a:lnSpc>
              <a:spcBef>
                <a:spcPts val="1000"/>
              </a:spcBef>
              <a:spcAft>
                <a:spcPts val="0"/>
              </a:spcAft>
              <a:buClr>
                <a:schemeClr val="accent5"/>
              </a:buClr>
              <a:buSzPts val="2800"/>
              <a:buFont typeface="Arial"/>
              <a:buAutoNum type="arabicPeriod" startAt="3"/>
            </a:pPr>
            <a:r>
              <a:rPr lang="en-US">
                <a:solidFill>
                  <a:schemeClr val="accent5"/>
                </a:solidFill>
                <a:latin typeface="Arial"/>
                <a:ea typeface="Arial"/>
                <a:cs typeface="Arial"/>
                <a:sym typeface="Arial"/>
              </a:rPr>
              <a:t>Data transfer – </a:t>
            </a:r>
            <a:endParaRPr/>
          </a:p>
          <a:p>
            <a:pPr indent="-465138" lvl="1" marL="922338" rtl="0" algn="l">
              <a:lnSpc>
                <a:spcPct val="90000"/>
              </a:lnSpc>
              <a:spcBef>
                <a:spcPts val="500"/>
              </a:spcBef>
              <a:spcAft>
                <a:spcPts val="0"/>
              </a:spcAft>
              <a:buClr>
                <a:schemeClr val="dk1"/>
              </a:buClr>
              <a:buSzPts val="2800"/>
              <a:buChar char="•"/>
            </a:pPr>
            <a:r>
              <a:rPr lang="en-US" sz="2800"/>
              <a:t>Pricing is based on the amount of data that is transferred out of the Amazon S3 Region</a:t>
            </a:r>
            <a:endParaRPr/>
          </a:p>
          <a:p>
            <a:pPr indent="-465138" lvl="2" marL="1379538" rtl="0" algn="l">
              <a:lnSpc>
                <a:spcPct val="90000"/>
              </a:lnSpc>
              <a:spcBef>
                <a:spcPts val="500"/>
              </a:spcBef>
              <a:spcAft>
                <a:spcPts val="0"/>
              </a:spcAft>
              <a:buClr>
                <a:schemeClr val="dk1"/>
              </a:buClr>
              <a:buSzPts val="2400"/>
              <a:buChar char="•"/>
            </a:pPr>
            <a:r>
              <a:rPr lang="en-US" sz="2400"/>
              <a:t>Data transfer in is free, but you incur charges for data that is transferred out.</a:t>
            </a:r>
            <a:endParaRPr/>
          </a:p>
        </p:txBody>
      </p:sp>
      <p:sp>
        <p:nvSpPr>
          <p:cNvPr id="654" name="Google Shape;654;p5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55" name="Google Shape;655;p5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9"/>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Section 2 key takeaways</a:t>
            </a:r>
            <a:endParaRPr/>
          </a:p>
        </p:txBody>
      </p:sp>
      <p:pic>
        <p:nvPicPr>
          <p:cNvPr id="661" name="Google Shape;661;p59"/>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
        <p:nvSpPr>
          <p:cNvPr id="662" name="Google Shape;662;p59"/>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Amazon S3 is a fully managed cloud storage service.</a:t>
            </a:r>
            <a:endParaRPr/>
          </a:p>
          <a:p>
            <a:pPr indent="-228600" lvl="0" marL="228600" rtl="0" algn="l">
              <a:lnSpc>
                <a:spcPct val="90000"/>
              </a:lnSpc>
              <a:spcBef>
                <a:spcPts val="1000"/>
              </a:spcBef>
              <a:spcAft>
                <a:spcPts val="0"/>
              </a:spcAft>
              <a:buClr>
                <a:schemeClr val="dk1"/>
              </a:buClr>
              <a:buSzPts val="2800"/>
              <a:buChar char="•"/>
            </a:pPr>
            <a:r>
              <a:rPr lang="en-US"/>
              <a:t>You can store a virtually unlimited number of objects.</a:t>
            </a:r>
            <a:endParaRPr/>
          </a:p>
          <a:p>
            <a:pPr indent="-228600" lvl="0" marL="228600" rtl="0" algn="l">
              <a:lnSpc>
                <a:spcPct val="90000"/>
              </a:lnSpc>
              <a:spcBef>
                <a:spcPts val="1000"/>
              </a:spcBef>
              <a:spcAft>
                <a:spcPts val="0"/>
              </a:spcAft>
              <a:buClr>
                <a:schemeClr val="dk1"/>
              </a:buClr>
              <a:buSzPts val="2800"/>
              <a:buChar char="•"/>
            </a:pPr>
            <a:r>
              <a:rPr lang="en-US"/>
              <a:t>You pay for only what you use.</a:t>
            </a:r>
            <a:endParaRPr/>
          </a:p>
          <a:p>
            <a:pPr indent="-228600" lvl="0" marL="228600" rtl="0" algn="l">
              <a:lnSpc>
                <a:spcPct val="90000"/>
              </a:lnSpc>
              <a:spcBef>
                <a:spcPts val="1000"/>
              </a:spcBef>
              <a:spcAft>
                <a:spcPts val="0"/>
              </a:spcAft>
              <a:buClr>
                <a:schemeClr val="dk1"/>
              </a:buClr>
              <a:buSzPts val="2800"/>
              <a:buChar char="•"/>
            </a:pPr>
            <a:r>
              <a:rPr lang="en-US"/>
              <a:t>You can access Amazon S3 at any time from anywhere through a URL.</a:t>
            </a:r>
            <a:endParaRPr/>
          </a:p>
          <a:p>
            <a:pPr indent="-228600" lvl="0" marL="228600" rtl="0" algn="l">
              <a:lnSpc>
                <a:spcPct val="90000"/>
              </a:lnSpc>
              <a:spcBef>
                <a:spcPts val="1000"/>
              </a:spcBef>
              <a:spcAft>
                <a:spcPts val="0"/>
              </a:spcAft>
              <a:buClr>
                <a:schemeClr val="dk1"/>
              </a:buClr>
              <a:buSzPts val="2800"/>
              <a:buChar char="•"/>
            </a:pPr>
            <a:r>
              <a:rPr lang="en-US"/>
              <a:t>Amazon S3 offers rich security controls.</a:t>
            </a:r>
            <a:endParaRPr/>
          </a:p>
        </p:txBody>
      </p:sp>
      <p:sp>
        <p:nvSpPr>
          <p:cNvPr id="663" name="Google Shape;663;p59"/>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64" name="Google Shape;664;p59"/>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0"/>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Arial"/>
              <a:buNone/>
            </a:pPr>
            <a:r>
              <a:rPr lang="en-US" sz="3600"/>
              <a:t>Recorded demo:</a:t>
            </a:r>
            <a:br>
              <a:rPr lang="en-US" sz="3600"/>
            </a:br>
            <a:r>
              <a:rPr lang="en-US" sz="3600"/>
              <a:t>Amazon Simple Storage  System</a:t>
            </a:r>
            <a:endParaRPr/>
          </a:p>
        </p:txBody>
      </p:sp>
      <p:pic>
        <p:nvPicPr>
          <p:cNvPr descr="Amazon S3 demonstration." id="670" name="Google Shape;670;p60">
            <a:hlinkClick r:id="rId3"/>
          </p:cNvPr>
          <p:cNvPicPr preferRelativeResize="0"/>
          <p:nvPr/>
        </p:nvPicPr>
        <p:blipFill rotWithShape="1">
          <a:blip r:embed="rId4">
            <a:alphaModFix/>
          </a:blip>
          <a:srcRect b="0" l="0" r="0" t="0"/>
          <a:stretch/>
        </p:blipFill>
        <p:spPr>
          <a:xfrm>
            <a:off x="5251619" y="1839558"/>
            <a:ext cx="6850959" cy="3681687"/>
          </a:xfrm>
          <a:prstGeom prst="rect">
            <a:avLst/>
          </a:prstGeom>
          <a:noFill/>
          <a:ln>
            <a:noFill/>
          </a:ln>
        </p:spPr>
      </p:pic>
      <p:sp>
        <p:nvSpPr>
          <p:cNvPr id="671" name="Google Shape;671;p60"/>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72" name="Google Shape;672;p60"/>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1"/>
          <p:cNvSpPr txBox="1"/>
          <p:nvPr>
            <p:ph idx="1" type="body"/>
          </p:nvPr>
        </p:nvSpPr>
        <p:spPr>
          <a:xfrm>
            <a:off x="419100" y="2554356"/>
            <a:ext cx="912963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7: Storage</a:t>
            </a:r>
            <a:endParaRPr/>
          </a:p>
        </p:txBody>
      </p:sp>
      <p:sp>
        <p:nvSpPr>
          <p:cNvPr id="678" name="Google Shape;678;p61"/>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3: Amazon Elastic File System (Amazon EFS) </a:t>
            </a:r>
            <a:endParaRPr/>
          </a:p>
        </p:txBody>
      </p:sp>
      <p:sp>
        <p:nvSpPr>
          <p:cNvPr id="679" name="Google Shape;679;p6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Storage</a:t>
            </a:r>
            <a:endParaRPr/>
          </a:p>
        </p:txBody>
      </p:sp>
      <p:sp>
        <p:nvSpPr>
          <p:cNvPr id="685" name="Google Shape;685;p62"/>
          <p:cNvSpPr txBox="1"/>
          <p:nvPr/>
        </p:nvSpPr>
        <p:spPr>
          <a:xfrm>
            <a:off x="3809573" y="5078037"/>
            <a:ext cx="4558107" cy="98488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Amazon Elastic File System (Amazon EFS)</a:t>
            </a:r>
            <a:endParaRPr sz="3200">
              <a:solidFill>
                <a:schemeClr val="dk1"/>
              </a:solidFill>
              <a:latin typeface="Arial"/>
              <a:ea typeface="Arial"/>
              <a:cs typeface="Arial"/>
              <a:sym typeface="Arial"/>
            </a:endParaRPr>
          </a:p>
        </p:txBody>
      </p:sp>
      <p:pic>
        <p:nvPicPr>
          <p:cNvPr id="686" name="Google Shape;686;p62"/>
          <p:cNvPicPr preferRelativeResize="0"/>
          <p:nvPr/>
        </p:nvPicPr>
        <p:blipFill rotWithShape="1">
          <a:blip r:embed="rId3">
            <a:alphaModFix/>
          </a:blip>
          <a:srcRect b="0" l="0" r="0" t="0"/>
          <a:stretch/>
        </p:blipFill>
        <p:spPr>
          <a:xfrm>
            <a:off x="4967216" y="2449318"/>
            <a:ext cx="1959364" cy="1959364"/>
          </a:xfrm>
          <a:prstGeom prst="rect">
            <a:avLst/>
          </a:prstGeom>
          <a:noFill/>
          <a:ln>
            <a:noFill/>
          </a:ln>
        </p:spPr>
      </p:pic>
      <p:sp>
        <p:nvSpPr>
          <p:cNvPr id="687" name="Google Shape;687;p6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88" name="Google Shape;688;p6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EFS features</a:t>
            </a:r>
            <a:endParaRPr/>
          </a:p>
        </p:txBody>
      </p:sp>
      <p:sp>
        <p:nvSpPr>
          <p:cNvPr id="694" name="Google Shape;694;p63"/>
          <p:cNvSpPr txBox="1"/>
          <p:nvPr>
            <p:ph idx="1" type="body"/>
          </p:nvPr>
        </p:nvSpPr>
        <p:spPr>
          <a:xfrm>
            <a:off x="238538" y="1440305"/>
            <a:ext cx="11350487" cy="4913308"/>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2800"/>
              <a:buChar char="•"/>
            </a:pPr>
            <a:r>
              <a:rPr lang="en-US"/>
              <a:t>File storage in the AWS Cloud </a:t>
            </a:r>
            <a:endParaRPr/>
          </a:p>
          <a:p>
            <a:pPr indent="-457200" lvl="0" marL="457200" rtl="0" algn="l">
              <a:lnSpc>
                <a:spcPct val="90000"/>
              </a:lnSpc>
              <a:spcBef>
                <a:spcPts val="1800"/>
              </a:spcBef>
              <a:spcAft>
                <a:spcPts val="0"/>
              </a:spcAft>
              <a:buClr>
                <a:schemeClr val="dk1"/>
              </a:buClr>
              <a:buSzPts val="2800"/>
              <a:buChar char="•"/>
            </a:pPr>
            <a:r>
              <a:rPr lang="en-US"/>
              <a:t>Works well for big data and analytics, media processing workflows, content management, web serving, and home directories</a:t>
            </a:r>
            <a:endParaRPr/>
          </a:p>
          <a:p>
            <a:pPr indent="-457200" lvl="0" marL="457200" rtl="0" algn="l">
              <a:lnSpc>
                <a:spcPct val="90000"/>
              </a:lnSpc>
              <a:spcBef>
                <a:spcPts val="1800"/>
              </a:spcBef>
              <a:spcAft>
                <a:spcPts val="0"/>
              </a:spcAft>
              <a:buClr>
                <a:schemeClr val="dk1"/>
              </a:buClr>
              <a:buSzPts val="2800"/>
              <a:buChar char="•"/>
            </a:pPr>
            <a:r>
              <a:rPr lang="en-US"/>
              <a:t>Petabyte-scale, low-latency file system</a:t>
            </a:r>
            <a:endParaRPr/>
          </a:p>
          <a:p>
            <a:pPr indent="-457200" lvl="0" marL="457200" rtl="0" algn="l">
              <a:lnSpc>
                <a:spcPct val="90000"/>
              </a:lnSpc>
              <a:spcBef>
                <a:spcPts val="1800"/>
              </a:spcBef>
              <a:spcAft>
                <a:spcPts val="0"/>
              </a:spcAft>
              <a:buClr>
                <a:schemeClr val="dk1"/>
              </a:buClr>
              <a:buSzPts val="2800"/>
              <a:buChar char="•"/>
            </a:pPr>
            <a:r>
              <a:rPr lang="en-US"/>
              <a:t>Shared storage</a:t>
            </a:r>
            <a:endParaRPr/>
          </a:p>
          <a:p>
            <a:pPr indent="-457200" lvl="0" marL="457200" rtl="0" algn="l">
              <a:lnSpc>
                <a:spcPct val="90000"/>
              </a:lnSpc>
              <a:spcBef>
                <a:spcPts val="1800"/>
              </a:spcBef>
              <a:spcAft>
                <a:spcPts val="0"/>
              </a:spcAft>
              <a:buClr>
                <a:schemeClr val="dk1"/>
              </a:buClr>
              <a:buSzPts val="2800"/>
              <a:buChar char="•"/>
            </a:pPr>
            <a:r>
              <a:rPr lang="en-US"/>
              <a:t>Elastic capacity</a:t>
            </a:r>
            <a:endParaRPr/>
          </a:p>
          <a:p>
            <a:pPr indent="-457200" lvl="0" marL="457200" rtl="0" algn="l">
              <a:lnSpc>
                <a:spcPct val="90000"/>
              </a:lnSpc>
              <a:spcBef>
                <a:spcPts val="1800"/>
              </a:spcBef>
              <a:spcAft>
                <a:spcPts val="0"/>
              </a:spcAft>
              <a:buClr>
                <a:schemeClr val="dk1"/>
              </a:buClr>
              <a:buSzPts val="2800"/>
              <a:buChar char="•"/>
            </a:pPr>
            <a:r>
              <a:rPr lang="en-US"/>
              <a:t>Supports Network File System (NFS) versions 4.0 and 4.1 (NFSv4)</a:t>
            </a:r>
            <a:endParaRPr/>
          </a:p>
          <a:p>
            <a:pPr indent="-457200" lvl="0" marL="457200" rtl="0" algn="l">
              <a:lnSpc>
                <a:spcPct val="90000"/>
              </a:lnSpc>
              <a:spcBef>
                <a:spcPts val="1800"/>
              </a:spcBef>
              <a:spcAft>
                <a:spcPts val="0"/>
              </a:spcAft>
              <a:buClr>
                <a:schemeClr val="dk1"/>
              </a:buClr>
              <a:buSzPts val="2800"/>
              <a:buChar char="•"/>
            </a:pPr>
            <a:r>
              <a:rPr lang="en-US"/>
              <a:t>Compatible with all Linux-based AMIs for Amazon EC2</a:t>
            </a:r>
            <a:endParaRPr/>
          </a:p>
        </p:txBody>
      </p:sp>
      <p:sp>
        <p:nvSpPr>
          <p:cNvPr id="695" name="Google Shape;695;p6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96" name="Google Shape;696;p6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EFS architecture</a:t>
            </a:r>
            <a:endParaRPr/>
          </a:p>
        </p:txBody>
      </p:sp>
      <p:grpSp>
        <p:nvGrpSpPr>
          <p:cNvPr descr="Amazon Elastic File System architecture." id="702" name="Google Shape;702;p64"/>
          <p:cNvGrpSpPr/>
          <p:nvPr/>
        </p:nvGrpSpPr>
        <p:grpSpPr>
          <a:xfrm>
            <a:off x="768809" y="1501866"/>
            <a:ext cx="10526720" cy="5007464"/>
            <a:chOff x="768809" y="1501866"/>
            <a:chExt cx="10526720" cy="5007464"/>
          </a:xfrm>
        </p:grpSpPr>
        <p:sp>
          <p:nvSpPr>
            <p:cNvPr id="703" name="Google Shape;703;p64"/>
            <p:cNvSpPr/>
            <p:nvPr/>
          </p:nvSpPr>
          <p:spPr>
            <a:xfrm>
              <a:off x="768809" y="1501866"/>
              <a:ext cx="10526720" cy="4533173"/>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VPC</a:t>
              </a:r>
              <a:endParaRPr b="0" i="0" sz="1200" u="none" cap="none" strike="noStrike">
                <a:solidFill>
                  <a:srgbClr val="1D8900"/>
                </a:solidFill>
                <a:latin typeface="Arial"/>
                <a:ea typeface="Arial"/>
                <a:cs typeface="Arial"/>
                <a:sym typeface="Arial"/>
              </a:endParaRPr>
            </a:p>
          </p:txBody>
        </p:sp>
        <p:pic>
          <p:nvPicPr>
            <p:cNvPr id="704" name="Google Shape;704;p64"/>
            <p:cNvPicPr preferRelativeResize="0"/>
            <p:nvPr/>
          </p:nvPicPr>
          <p:blipFill rotWithShape="1">
            <a:blip r:embed="rId3">
              <a:alphaModFix/>
            </a:blip>
            <a:srcRect b="0" l="0" r="0" t="0"/>
            <a:stretch/>
          </p:blipFill>
          <p:spPr>
            <a:xfrm>
              <a:off x="768809" y="1501867"/>
              <a:ext cx="457200" cy="457200"/>
            </a:xfrm>
            <a:prstGeom prst="rect">
              <a:avLst/>
            </a:prstGeom>
            <a:noFill/>
            <a:ln>
              <a:noFill/>
            </a:ln>
          </p:spPr>
        </p:pic>
        <p:sp>
          <p:nvSpPr>
            <p:cNvPr id="705" name="Google Shape;705;p64"/>
            <p:cNvSpPr/>
            <p:nvPr/>
          </p:nvSpPr>
          <p:spPr>
            <a:xfrm>
              <a:off x="2175425" y="4118759"/>
              <a:ext cx="1127174" cy="679153"/>
            </a:xfrm>
            <a:prstGeom prst="roundRect">
              <a:avLst>
                <a:gd fmla="val 16667" name="adj"/>
              </a:avLst>
            </a:prstGeom>
            <a:solidFill>
              <a:schemeClr val="accent5"/>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Network Interface</a:t>
              </a:r>
              <a:endParaRPr/>
            </a:p>
          </p:txBody>
        </p:sp>
        <p:sp>
          <p:nvSpPr>
            <p:cNvPr id="706" name="Google Shape;706;p64"/>
            <p:cNvSpPr/>
            <p:nvPr/>
          </p:nvSpPr>
          <p:spPr>
            <a:xfrm>
              <a:off x="2000922" y="4024966"/>
              <a:ext cx="1542757" cy="1041881"/>
            </a:xfrm>
            <a:prstGeom prst="roundRect">
              <a:avLst>
                <a:gd fmla="val 16667" name="adj"/>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7" name="Google Shape;707;p64"/>
            <p:cNvSpPr txBox="1"/>
            <p:nvPr/>
          </p:nvSpPr>
          <p:spPr>
            <a:xfrm>
              <a:off x="2051399" y="4774608"/>
              <a:ext cx="17047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Mount target</a:t>
              </a:r>
              <a:endParaRPr/>
            </a:p>
          </p:txBody>
        </p:sp>
        <p:sp>
          <p:nvSpPr>
            <p:cNvPr id="708" name="Google Shape;708;p64"/>
            <p:cNvSpPr/>
            <p:nvPr/>
          </p:nvSpPr>
          <p:spPr>
            <a:xfrm>
              <a:off x="5565871" y="4142063"/>
              <a:ext cx="1127174" cy="688482"/>
            </a:xfrm>
            <a:prstGeom prst="roundRect">
              <a:avLst>
                <a:gd fmla="val 16667" name="adj"/>
              </a:avLst>
            </a:prstGeom>
            <a:solidFill>
              <a:schemeClr val="accent5"/>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Network Interface</a:t>
              </a:r>
              <a:endParaRPr/>
            </a:p>
          </p:txBody>
        </p:sp>
        <p:sp>
          <p:nvSpPr>
            <p:cNvPr id="709" name="Google Shape;709;p64"/>
            <p:cNvSpPr txBox="1"/>
            <p:nvPr/>
          </p:nvSpPr>
          <p:spPr>
            <a:xfrm>
              <a:off x="5441845" y="4797912"/>
              <a:ext cx="17047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Mount target</a:t>
              </a:r>
              <a:endParaRPr/>
            </a:p>
          </p:txBody>
        </p:sp>
        <p:sp>
          <p:nvSpPr>
            <p:cNvPr id="710" name="Google Shape;710;p64"/>
            <p:cNvSpPr/>
            <p:nvPr/>
          </p:nvSpPr>
          <p:spPr>
            <a:xfrm>
              <a:off x="9067214" y="4248525"/>
              <a:ext cx="1127174" cy="688482"/>
            </a:xfrm>
            <a:prstGeom prst="roundRect">
              <a:avLst>
                <a:gd fmla="val 16667" name="adj"/>
              </a:avLst>
            </a:prstGeom>
            <a:solidFill>
              <a:schemeClr val="accent5"/>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Network Interface</a:t>
              </a:r>
              <a:endParaRPr/>
            </a:p>
          </p:txBody>
        </p:sp>
        <p:sp>
          <p:nvSpPr>
            <p:cNvPr id="711" name="Google Shape;711;p64"/>
            <p:cNvSpPr/>
            <p:nvPr/>
          </p:nvSpPr>
          <p:spPr>
            <a:xfrm>
              <a:off x="8902236" y="4154732"/>
              <a:ext cx="1542757" cy="1041881"/>
            </a:xfrm>
            <a:prstGeom prst="roundRect">
              <a:avLst>
                <a:gd fmla="val 16667" name="adj"/>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2" name="Google Shape;712;p64"/>
            <p:cNvSpPr txBox="1"/>
            <p:nvPr/>
          </p:nvSpPr>
          <p:spPr>
            <a:xfrm>
              <a:off x="8943188" y="4904374"/>
              <a:ext cx="17047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Mount target</a:t>
              </a:r>
              <a:endParaRPr/>
            </a:p>
          </p:txBody>
        </p:sp>
        <p:sp>
          <p:nvSpPr>
            <p:cNvPr id="713" name="Google Shape;713;p64"/>
            <p:cNvSpPr/>
            <p:nvPr/>
          </p:nvSpPr>
          <p:spPr>
            <a:xfrm>
              <a:off x="1746387" y="2947382"/>
              <a:ext cx="786239" cy="570432"/>
            </a:xfrm>
            <a:prstGeom prst="roundRect">
              <a:avLst>
                <a:gd fmla="val 14781" name="adj"/>
              </a:avLst>
            </a:prstGeom>
            <a:solidFill>
              <a:schemeClr val="accent5"/>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Network Interface</a:t>
              </a:r>
              <a:endParaRPr/>
            </a:p>
          </p:txBody>
        </p:sp>
        <p:sp>
          <p:nvSpPr>
            <p:cNvPr id="714" name="Google Shape;714;p64"/>
            <p:cNvSpPr/>
            <p:nvPr/>
          </p:nvSpPr>
          <p:spPr>
            <a:xfrm>
              <a:off x="2920769" y="2949175"/>
              <a:ext cx="786239" cy="570432"/>
            </a:xfrm>
            <a:prstGeom prst="roundRect">
              <a:avLst>
                <a:gd fmla="val 14781" name="adj"/>
              </a:avLst>
            </a:prstGeom>
            <a:solidFill>
              <a:schemeClr val="accent5"/>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Network Interface</a:t>
              </a:r>
              <a:endParaRPr/>
            </a:p>
          </p:txBody>
        </p:sp>
        <p:pic>
          <p:nvPicPr>
            <p:cNvPr id="715" name="Google Shape;715;p64"/>
            <p:cNvPicPr preferRelativeResize="0"/>
            <p:nvPr/>
          </p:nvPicPr>
          <p:blipFill rotWithShape="1">
            <a:blip r:embed="rId4">
              <a:alphaModFix/>
            </a:blip>
            <a:srcRect b="0" l="0" r="0" t="0"/>
            <a:stretch/>
          </p:blipFill>
          <p:spPr>
            <a:xfrm>
              <a:off x="9026889" y="2726173"/>
              <a:ext cx="1194098" cy="1094580"/>
            </a:xfrm>
            <a:prstGeom prst="rect">
              <a:avLst/>
            </a:prstGeom>
            <a:noFill/>
            <a:ln>
              <a:noFill/>
            </a:ln>
          </p:spPr>
        </p:pic>
        <p:sp>
          <p:nvSpPr>
            <p:cNvPr id="716" name="Google Shape;716;p64"/>
            <p:cNvSpPr/>
            <p:nvPr/>
          </p:nvSpPr>
          <p:spPr>
            <a:xfrm>
              <a:off x="9216427" y="2972133"/>
              <a:ext cx="786239" cy="570432"/>
            </a:xfrm>
            <a:prstGeom prst="roundRect">
              <a:avLst>
                <a:gd fmla="val 14781" name="adj"/>
              </a:avLst>
            </a:prstGeom>
            <a:solidFill>
              <a:schemeClr val="accent5"/>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Network Interface</a:t>
              </a:r>
              <a:endParaRPr/>
            </a:p>
          </p:txBody>
        </p:sp>
        <p:cxnSp>
          <p:nvCxnSpPr>
            <p:cNvPr id="717" name="Google Shape;717;p64"/>
            <p:cNvCxnSpPr/>
            <p:nvPr/>
          </p:nvCxnSpPr>
          <p:spPr>
            <a:xfrm>
              <a:off x="2062157" y="3696873"/>
              <a:ext cx="481227" cy="357338"/>
            </a:xfrm>
            <a:prstGeom prst="straightConnector1">
              <a:avLst/>
            </a:prstGeom>
            <a:noFill/>
            <a:ln cap="flat" cmpd="sng" w="12700">
              <a:solidFill>
                <a:srgbClr val="545B64"/>
              </a:solidFill>
              <a:prstDash val="solid"/>
              <a:miter lim="800000"/>
              <a:headEnd len="sm" w="sm" type="none"/>
              <a:tailEnd len="med" w="med" type="stealth"/>
            </a:ln>
          </p:spPr>
        </p:cxnSp>
        <p:cxnSp>
          <p:nvCxnSpPr>
            <p:cNvPr id="718" name="Google Shape;718;p64"/>
            <p:cNvCxnSpPr/>
            <p:nvPr/>
          </p:nvCxnSpPr>
          <p:spPr>
            <a:xfrm flipH="1">
              <a:off x="3003180" y="3677455"/>
              <a:ext cx="388143" cy="370815"/>
            </a:xfrm>
            <a:prstGeom prst="straightConnector1">
              <a:avLst/>
            </a:prstGeom>
            <a:noFill/>
            <a:ln cap="flat" cmpd="sng" w="12700">
              <a:solidFill>
                <a:srgbClr val="545B64"/>
              </a:solidFill>
              <a:prstDash val="solid"/>
              <a:miter lim="800000"/>
              <a:headEnd len="sm" w="sm" type="none"/>
              <a:tailEnd len="med" w="med" type="stealth"/>
            </a:ln>
          </p:spPr>
        </p:cxnSp>
        <p:cxnSp>
          <p:nvCxnSpPr>
            <p:cNvPr id="719" name="Google Shape;719;p64"/>
            <p:cNvCxnSpPr/>
            <p:nvPr/>
          </p:nvCxnSpPr>
          <p:spPr>
            <a:xfrm>
              <a:off x="9690613" y="3820753"/>
              <a:ext cx="6863" cy="273956"/>
            </a:xfrm>
            <a:prstGeom prst="straightConnector1">
              <a:avLst/>
            </a:prstGeom>
            <a:noFill/>
            <a:ln cap="flat" cmpd="sng" w="12700">
              <a:solidFill>
                <a:srgbClr val="545B64"/>
              </a:solidFill>
              <a:prstDash val="solid"/>
              <a:miter lim="800000"/>
              <a:headEnd len="sm" w="sm" type="none"/>
              <a:tailEnd len="med" w="med" type="stealth"/>
            </a:ln>
          </p:spPr>
        </p:cxnSp>
        <p:cxnSp>
          <p:nvCxnSpPr>
            <p:cNvPr id="720" name="Google Shape;720;p64"/>
            <p:cNvCxnSpPr>
              <a:endCxn id="721" idx="0"/>
            </p:cNvCxnSpPr>
            <p:nvPr/>
          </p:nvCxnSpPr>
          <p:spPr>
            <a:xfrm>
              <a:off x="6172122" y="5114987"/>
              <a:ext cx="12000" cy="669300"/>
            </a:xfrm>
            <a:prstGeom prst="straightConnector1">
              <a:avLst/>
            </a:prstGeom>
            <a:noFill/>
            <a:ln cap="flat" cmpd="sng" w="12700">
              <a:solidFill>
                <a:srgbClr val="545B64"/>
              </a:solidFill>
              <a:prstDash val="solid"/>
              <a:miter lim="800000"/>
              <a:headEnd len="sm" w="sm" type="none"/>
              <a:tailEnd len="med" w="med" type="stealth"/>
            </a:ln>
          </p:spPr>
        </p:cxnSp>
        <p:cxnSp>
          <p:nvCxnSpPr>
            <p:cNvPr id="722" name="Google Shape;722;p64"/>
            <p:cNvCxnSpPr>
              <a:stCxn id="721" idx="1"/>
              <a:endCxn id="723" idx="2"/>
            </p:cNvCxnSpPr>
            <p:nvPr/>
          </p:nvCxnSpPr>
          <p:spPr>
            <a:xfrm rot="10800000">
              <a:off x="2732522" y="5370087"/>
              <a:ext cx="3096000" cy="769800"/>
            </a:xfrm>
            <a:prstGeom prst="bentConnector2">
              <a:avLst/>
            </a:prstGeom>
            <a:noFill/>
            <a:ln cap="flat" cmpd="sng" w="9525">
              <a:solidFill>
                <a:schemeClr val="accent1"/>
              </a:solidFill>
              <a:prstDash val="solid"/>
              <a:miter lim="800000"/>
              <a:headEnd len="sm" w="sm" type="none"/>
              <a:tailEnd len="sm" w="sm" type="none"/>
            </a:ln>
          </p:spPr>
        </p:cxnSp>
        <p:sp>
          <p:nvSpPr>
            <p:cNvPr id="724" name="Google Shape;724;p64"/>
            <p:cNvSpPr/>
            <p:nvPr/>
          </p:nvSpPr>
          <p:spPr>
            <a:xfrm>
              <a:off x="1183341" y="2011680"/>
              <a:ext cx="3119718" cy="3571539"/>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23" name="Google Shape;723;p64"/>
            <p:cNvSpPr/>
            <p:nvPr/>
          </p:nvSpPr>
          <p:spPr>
            <a:xfrm>
              <a:off x="1538344" y="2370005"/>
              <a:ext cx="2388197" cy="3000193"/>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spcBef>
                  <a:spcPts val="0"/>
                </a:spcBef>
                <a:spcAft>
                  <a:spcPts val="0"/>
                </a:spcAft>
                <a:buNone/>
              </a:pPr>
              <a:r>
                <a:rPr lang="en-US" sz="1200">
                  <a:solidFill>
                    <a:schemeClr val="accent3"/>
                  </a:solidFill>
                  <a:latin typeface="Arial"/>
                  <a:ea typeface="Arial"/>
                  <a:cs typeface="Arial"/>
                  <a:sym typeface="Arial"/>
                </a:rPr>
                <a:t>Private subnet</a:t>
              </a:r>
              <a:endParaRPr/>
            </a:p>
          </p:txBody>
        </p:sp>
        <p:sp>
          <p:nvSpPr>
            <p:cNvPr id="725" name="Google Shape;725;p64"/>
            <p:cNvSpPr/>
            <p:nvPr/>
          </p:nvSpPr>
          <p:spPr>
            <a:xfrm>
              <a:off x="4990024" y="2396636"/>
              <a:ext cx="2388197" cy="3000193"/>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spcBef>
                  <a:spcPts val="0"/>
                </a:spcBef>
                <a:spcAft>
                  <a:spcPts val="0"/>
                </a:spcAft>
                <a:buNone/>
              </a:pPr>
              <a:r>
                <a:rPr lang="en-US" sz="1200">
                  <a:solidFill>
                    <a:schemeClr val="accent3"/>
                  </a:solidFill>
                  <a:latin typeface="Arial"/>
                  <a:ea typeface="Arial"/>
                  <a:cs typeface="Arial"/>
                  <a:sym typeface="Arial"/>
                </a:rPr>
                <a:t>Private subnet</a:t>
              </a:r>
              <a:endParaRPr/>
            </a:p>
          </p:txBody>
        </p:sp>
        <p:sp>
          <p:nvSpPr>
            <p:cNvPr id="726" name="Google Shape;726;p64"/>
            <p:cNvSpPr/>
            <p:nvPr/>
          </p:nvSpPr>
          <p:spPr>
            <a:xfrm>
              <a:off x="8401991" y="2452217"/>
              <a:ext cx="2388197" cy="1345232"/>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spcBef>
                  <a:spcPts val="0"/>
                </a:spcBef>
                <a:spcAft>
                  <a:spcPts val="0"/>
                </a:spcAft>
                <a:buNone/>
              </a:pPr>
              <a:r>
                <a:rPr lang="en-US" sz="1200">
                  <a:solidFill>
                    <a:schemeClr val="accent3"/>
                  </a:solidFill>
                  <a:latin typeface="Arial"/>
                  <a:ea typeface="Arial"/>
                  <a:cs typeface="Arial"/>
                  <a:sym typeface="Arial"/>
                </a:rPr>
                <a:t>Private subnet</a:t>
              </a:r>
              <a:endParaRPr/>
            </a:p>
          </p:txBody>
        </p:sp>
        <p:sp>
          <p:nvSpPr>
            <p:cNvPr id="727" name="Google Shape;727;p64"/>
            <p:cNvSpPr/>
            <p:nvPr/>
          </p:nvSpPr>
          <p:spPr>
            <a:xfrm>
              <a:off x="8401991" y="3917386"/>
              <a:ext cx="2388197" cy="1452812"/>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spcBef>
                  <a:spcPts val="0"/>
                </a:spcBef>
                <a:spcAft>
                  <a:spcPts val="0"/>
                </a:spcAft>
                <a:buNone/>
              </a:pPr>
              <a:r>
                <a:rPr lang="en-US" sz="1200">
                  <a:solidFill>
                    <a:schemeClr val="accent3"/>
                  </a:solidFill>
                  <a:latin typeface="Arial"/>
                  <a:ea typeface="Arial"/>
                  <a:cs typeface="Arial"/>
                  <a:sym typeface="Arial"/>
                </a:rPr>
                <a:t>Private subnet</a:t>
              </a:r>
              <a:endParaRPr/>
            </a:p>
          </p:txBody>
        </p:sp>
        <p:pic>
          <p:nvPicPr>
            <p:cNvPr id="728" name="Google Shape;728;p64"/>
            <p:cNvPicPr preferRelativeResize="0"/>
            <p:nvPr/>
          </p:nvPicPr>
          <p:blipFill rotWithShape="1">
            <a:blip r:embed="rId5">
              <a:alphaModFix/>
            </a:blip>
            <a:srcRect b="0" l="0" r="0" t="0"/>
            <a:stretch/>
          </p:blipFill>
          <p:spPr>
            <a:xfrm>
              <a:off x="1538344" y="2702870"/>
              <a:ext cx="1194098" cy="1094580"/>
            </a:xfrm>
            <a:prstGeom prst="rect">
              <a:avLst/>
            </a:prstGeom>
            <a:noFill/>
            <a:ln>
              <a:noFill/>
            </a:ln>
          </p:spPr>
        </p:pic>
        <p:pic>
          <p:nvPicPr>
            <p:cNvPr id="721" name="Google Shape;721;p64"/>
            <p:cNvPicPr preferRelativeResize="0"/>
            <p:nvPr/>
          </p:nvPicPr>
          <p:blipFill rotWithShape="1">
            <a:blip r:embed="rId6">
              <a:alphaModFix/>
            </a:blip>
            <a:srcRect b="0" l="0" r="0" t="0"/>
            <a:stretch/>
          </p:blipFill>
          <p:spPr>
            <a:xfrm>
              <a:off x="5828522" y="5784287"/>
              <a:ext cx="711200" cy="711200"/>
            </a:xfrm>
            <a:prstGeom prst="rect">
              <a:avLst/>
            </a:prstGeom>
            <a:noFill/>
            <a:ln>
              <a:noFill/>
            </a:ln>
          </p:spPr>
        </p:pic>
        <p:sp>
          <p:nvSpPr>
            <p:cNvPr id="729" name="Google Shape;729;p64"/>
            <p:cNvSpPr txBox="1"/>
            <p:nvPr/>
          </p:nvSpPr>
          <p:spPr>
            <a:xfrm>
              <a:off x="6683460" y="6109220"/>
              <a:ext cx="223490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Elastic File System</a:t>
              </a:r>
              <a:endParaRPr/>
            </a:p>
          </p:txBody>
        </p:sp>
        <p:sp>
          <p:nvSpPr>
            <p:cNvPr id="730" name="Google Shape;730;p64"/>
            <p:cNvSpPr/>
            <p:nvPr/>
          </p:nvSpPr>
          <p:spPr>
            <a:xfrm>
              <a:off x="5391368" y="4048270"/>
              <a:ext cx="1542757" cy="1041881"/>
            </a:xfrm>
            <a:prstGeom prst="roundRect">
              <a:avLst>
                <a:gd fmla="val 16667" name="adj"/>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31" name="Google Shape;731;p64"/>
            <p:cNvPicPr preferRelativeResize="0"/>
            <p:nvPr/>
          </p:nvPicPr>
          <p:blipFill rotWithShape="1">
            <a:blip r:embed="rId5">
              <a:alphaModFix/>
            </a:blip>
            <a:srcRect b="0" l="0" r="0" t="0"/>
            <a:stretch/>
          </p:blipFill>
          <p:spPr>
            <a:xfrm>
              <a:off x="2712726" y="2704663"/>
              <a:ext cx="1194098" cy="1094580"/>
            </a:xfrm>
            <a:prstGeom prst="rect">
              <a:avLst/>
            </a:prstGeom>
            <a:noFill/>
            <a:ln>
              <a:noFill/>
            </a:ln>
          </p:spPr>
        </p:pic>
        <p:sp>
          <p:nvSpPr>
            <p:cNvPr id="732" name="Google Shape;732;p64"/>
            <p:cNvSpPr/>
            <p:nvPr/>
          </p:nvSpPr>
          <p:spPr>
            <a:xfrm>
              <a:off x="4573571" y="2027037"/>
              <a:ext cx="3119718" cy="3571539"/>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33" name="Google Shape;733;p64"/>
            <p:cNvSpPr/>
            <p:nvPr/>
          </p:nvSpPr>
          <p:spPr>
            <a:xfrm>
              <a:off x="7974558" y="2011679"/>
              <a:ext cx="3119718" cy="3571539"/>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34" name="Google Shape;734;p64"/>
            <p:cNvSpPr txBox="1"/>
            <p:nvPr/>
          </p:nvSpPr>
          <p:spPr>
            <a:xfrm>
              <a:off x="1792442" y="2011680"/>
              <a:ext cx="184056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Availability Zone A</a:t>
              </a:r>
              <a:endParaRPr/>
            </a:p>
          </p:txBody>
        </p:sp>
        <p:sp>
          <p:nvSpPr>
            <p:cNvPr id="735" name="Google Shape;735;p64"/>
            <p:cNvSpPr txBox="1"/>
            <p:nvPr/>
          </p:nvSpPr>
          <p:spPr>
            <a:xfrm>
              <a:off x="5290472" y="2078016"/>
              <a:ext cx="18341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Availability Zone B</a:t>
              </a:r>
              <a:endParaRPr/>
            </a:p>
          </p:txBody>
        </p:sp>
        <p:sp>
          <p:nvSpPr>
            <p:cNvPr id="736" name="Google Shape;736;p64"/>
            <p:cNvSpPr txBox="1"/>
            <p:nvPr/>
          </p:nvSpPr>
          <p:spPr>
            <a:xfrm>
              <a:off x="8732901" y="2110290"/>
              <a:ext cx="18341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Availability Zone C</a:t>
              </a:r>
              <a:endParaRPr/>
            </a:p>
          </p:txBody>
        </p:sp>
      </p:grpSp>
      <p:sp>
        <p:nvSpPr>
          <p:cNvPr id="737" name="Google Shape;737;p6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38" name="Google Shape;738;p6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Core AWS services</a:t>
            </a:r>
            <a:endParaRPr/>
          </a:p>
        </p:txBody>
      </p:sp>
      <p:grpSp>
        <p:nvGrpSpPr>
          <p:cNvPr descr="AWS Core storage services." id="240" name="Google Shape;240;p29"/>
          <p:cNvGrpSpPr/>
          <p:nvPr/>
        </p:nvGrpSpPr>
        <p:grpSpPr>
          <a:xfrm>
            <a:off x="231645" y="1227611"/>
            <a:ext cx="11753629" cy="5387533"/>
            <a:chOff x="601378" y="1237120"/>
            <a:chExt cx="11753629" cy="5387533"/>
          </a:xfrm>
        </p:grpSpPr>
        <p:sp>
          <p:nvSpPr>
            <p:cNvPr descr="four storage services." id="241" name="Google Shape;241;p29"/>
            <p:cNvSpPr/>
            <p:nvPr/>
          </p:nvSpPr>
          <p:spPr>
            <a:xfrm>
              <a:off x="6334624" y="1237120"/>
              <a:ext cx="2734973" cy="3179095"/>
            </a:xfrm>
            <a:prstGeom prst="roundRect">
              <a:avLst>
                <a:gd fmla="val 12488" name="adj"/>
              </a:avLst>
            </a:prstGeom>
            <a:solidFill>
              <a:srgbClr val="D8D8D8"/>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descr="Amazon EC2" id="242" name="Google Shape;242;p29"/>
            <p:cNvSpPr txBox="1"/>
            <p:nvPr/>
          </p:nvSpPr>
          <p:spPr>
            <a:xfrm>
              <a:off x="3487389" y="4222030"/>
              <a:ext cx="2313197" cy="92526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Amazon Elastic Compute Cloud (Amazon EC2)</a:t>
              </a:r>
              <a:endParaRPr/>
            </a:p>
          </p:txBody>
        </p:sp>
        <p:sp>
          <p:nvSpPr>
            <p:cNvPr id="243" name="Google Shape;243;p29"/>
            <p:cNvSpPr txBox="1"/>
            <p:nvPr/>
          </p:nvSpPr>
          <p:spPr>
            <a:xfrm>
              <a:off x="6647721" y="2176917"/>
              <a:ext cx="988541" cy="46521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Amazon S3</a:t>
              </a:r>
              <a:endParaRPr/>
            </a:p>
          </p:txBody>
        </p:sp>
        <p:sp>
          <p:nvSpPr>
            <p:cNvPr id="244" name="Google Shape;244;p29"/>
            <p:cNvSpPr txBox="1"/>
            <p:nvPr/>
          </p:nvSpPr>
          <p:spPr>
            <a:xfrm>
              <a:off x="7802056" y="3754844"/>
              <a:ext cx="994209" cy="57535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Amazon S3 Glacier</a:t>
              </a:r>
              <a:endParaRPr/>
            </a:p>
          </p:txBody>
        </p:sp>
        <p:sp>
          <p:nvSpPr>
            <p:cNvPr id="245" name="Google Shape;245;p29"/>
            <p:cNvSpPr txBox="1"/>
            <p:nvPr/>
          </p:nvSpPr>
          <p:spPr>
            <a:xfrm>
              <a:off x="7816552" y="2160508"/>
              <a:ext cx="965217" cy="646805"/>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Amazon EBS</a:t>
              </a:r>
              <a:endParaRPr/>
            </a:p>
          </p:txBody>
        </p:sp>
        <p:sp>
          <p:nvSpPr>
            <p:cNvPr descr="Amazon RDS." id="246" name="Google Shape;246;p29"/>
            <p:cNvSpPr txBox="1"/>
            <p:nvPr/>
          </p:nvSpPr>
          <p:spPr>
            <a:xfrm>
              <a:off x="6120088" y="5781479"/>
              <a:ext cx="1865155" cy="46521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Amazon Relational</a:t>
              </a:r>
              <a:endParaRPr/>
            </a:p>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Database Service</a:t>
              </a:r>
              <a:endParaRPr/>
            </a:p>
          </p:txBody>
        </p:sp>
        <p:sp>
          <p:nvSpPr>
            <p:cNvPr descr="Amazon DynamoDB." id="247" name="Google Shape;247;p29"/>
            <p:cNvSpPr txBox="1"/>
            <p:nvPr/>
          </p:nvSpPr>
          <p:spPr>
            <a:xfrm>
              <a:off x="8080881" y="5781479"/>
              <a:ext cx="1278131" cy="336971"/>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Amazon DynamoDB</a:t>
              </a:r>
              <a:endParaRPr/>
            </a:p>
          </p:txBody>
        </p:sp>
        <p:sp>
          <p:nvSpPr>
            <p:cNvPr descr="AWS IAM." id="248" name="Google Shape;248;p29"/>
            <p:cNvSpPr txBox="1"/>
            <p:nvPr/>
          </p:nvSpPr>
          <p:spPr>
            <a:xfrm>
              <a:off x="9161575" y="4222030"/>
              <a:ext cx="3193432" cy="46801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AWS Identity and Access Management (IAM)</a:t>
              </a:r>
              <a:endParaRPr/>
            </a:p>
          </p:txBody>
        </p:sp>
        <p:sp>
          <p:nvSpPr>
            <p:cNvPr id="249" name="Google Shape;249;p29"/>
            <p:cNvSpPr txBox="1"/>
            <p:nvPr/>
          </p:nvSpPr>
          <p:spPr>
            <a:xfrm>
              <a:off x="6488551" y="3747482"/>
              <a:ext cx="1306880" cy="52031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Amazon </a:t>
              </a:r>
              <a:endParaRPr/>
            </a:p>
            <a:p>
              <a:pPr indent="0" lvl="0" marL="0" marR="0" rtl="0" algn="ctr">
                <a:lnSpc>
                  <a:spcPct val="90000"/>
                </a:lnSpc>
                <a:spcBef>
                  <a:spcPts val="0"/>
                </a:spcBef>
                <a:spcAft>
                  <a:spcPts val="0"/>
                </a:spcAft>
                <a:buNone/>
              </a:pPr>
              <a:r>
                <a:rPr lang="en-US" sz="1600">
                  <a:solidFill>
                    <a:schemeClr val="dk1"/>
                  </a:solidFill>
                  <a:latin typeface="Arial"/>
                  <a:ea typeface="Arial"/>
                  <a:cs typeface="Arial"/>
                  <a:sym typeface="Arial"/>
                </a:rPr>
                <a:t>EFS</a:t>
              </a:r>
              <a:endParaRPr/>
            </a:p>
          </p:txBody>
        </p:sp>
        <p:sp>
          <p:nvSpPr>
            <p:cNvPr descr="Amazon VPC" id="250" name="Google Shape;250;p29"/>
            <p:cNvSpPr txBox="1"/>
            <p:nvPr/>
          </p:nvSpPr>
          <p:spPr>
            <a:xfrm>
              <a:off x="601378" y="4209446"/>
              <a:ext cx="2842862" cy="124724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Amazon Virtual Private Cloud (Amazon VPC)</a:t>
              </a:r>
              <a:endParaRPr/>
            </a:p>
          </p:txBody>
        </p:sp>
        <p:sp>
          <p:nvSpPr>
            <p:cNvPr descr="Database services." id="251" name="Google Shape;251;p29"/>
            <p:cNvSpPr txBox="1"/>
            <p:nvPr/>
          </p:nvSpPr>
          <p:spPr>
            <a:xfrm>
              <a:off x="6804957" y="6255321"/>
              <a:ext cx="1865156"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Database</a:t>
              </a:r>
              <a:endParaRPr/>
            </a:p>
          </p:txBody>
        </p:sp>
        <p:sp>
          <p:nvSpPr>
            <p:cNvPr descr="Storage." id="252" name="Google Shape;252;p29"/>
            <p:cNvSpPr txBox="1"/>
            <p:nvPr/>
          </p:nvSpPr>
          <p:spPr>
            <a:xfrm>
              <a:off x="6719232" y="4485541"/>
              <a:ext cx="1865156"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Storage</a:t>
              </a:r>
              <a:endParaRPr/>
            </a:p>
          </p:txBody>
        </p:sp>
        <p:pic>
          <p:nvPicPr>
            <p:cNvPr id="253" name="Google Shape;253;p29"/>
            <p:cNvPicPr preferRelativeResize="0"/>
            <p:nvPr/>
          </p:nvPicPr>
          <p:blipFill rotWithShape="1">
            <a:blip r:embed="rId3">
              <a:alphaModFix/>
            </a:blip>
            <a:srcRect b="0" l="0" r="0" t="0"/>
            <a:stretch/>
          </p:blipFill>
          <p:spPr>
            <a:xfrm>
              <a:off x="1279718" y="2615876"/>
              <a:ext cx="1486183" cy="1486183"/>
            </a:xfrm>
            <a:prstGeom prst="rect">
              <a:avLst/>
            </a:prstGeom>
            <a:noFill/>
            <a:ln>
              <a:noFill/>
            </a:ln>
          </p:spPr>
        </p:pic>
        <p:pic>
          <p:nvPicPr>
            <p:cNvPr id="254" name="Google Shape;254;p29"/>
            <p:cNvPicPr preferRelativeResize="0"/>
            <p:nvPr/>
          </p:nvPicPr>
          <p:blipFill rotWithShape="1">
            <a:blip r:embed="rId4">
              <a:alphaModFix/>
            </a:blip>
            <a:srcRect b="0" l="0" r="0" t="0"/>
            <a:stretch/>
          </p:blipFill>
          <p:spPr>
            <a:xfrm>
              <a:off x="3900897" y="2615876"/>
              <a:ext cx="1486183" cy="1486183"/>
            </a:xfrm>
            <a:prstGeom prst="rect">
              <a:avLst/>
            </a:prstGeom>
            <a:noFill/>
            <a:ln>
              <a:noFill/>
            </a:ln>
          </p:spPr>
        </p:pic>
        <p:pic>
          <p:nvPicPr>
            <p:cNvPr id="255" name="Google Shape;255;p29"/>
            <p:cNvPicPr preferRelativeResize="0"/>
            <p:nvPr/>
          </p:nvPicPr>
          <p:blipFill rotWithShape="1">
            <a:blip r:embed="rId5">
              <a:alphaModFix/>
            </a:blip>
            <a:srcRect b="0" l="0" r="0" t="0"/>
            <a:stretch/>
          </p:blipFill>
          <p:spPr>
            <a:xfrm>
              <a:off x="6697065" y="5003402"/>
              <a:ext cx="711200" cy="711200"/>
            </a:xfrm>
            <a:prstGeom prst="rect">
              <a:avLst/>
            </a:prstGeom>
            <a:noFill/>
            <a:ln>
              <a:noFill/>
            </a:ln>
          </p:spPr>
        </p:pic>
        <p:pic>
          <p:nvPicPr>
            <p:cNvPr id="256" name="Google Shape;256;p29"/>
            <p:cNvPicPr preferRelativeResize="0"/>
            <p:nvPr/>
          </p:nvPicPr>
          <p:blipFill rotWithShape="1">
            <a:blip r:embed="rId6">
              <a:alphaModFix/>
            </a:blip>
            <a:srcRect b="0" l="0" r="0" t="0"/>
            <a:stretch/>
          </p:blipFill>
          <p:spPr>
            <a:xfrm>
              <a:off x="8377275" y="5003402"/>
              <a:ext cx="705765" cy="705765"/>
            </a:xfrm>
            <a:prstGeom prst="rect">
              <a:avLst/>
            </a:prstGeom>
            <a:noFill/>
            <a:ln>
              <a:noFill/>
            </a:ln>
          </p:spPr>
        </p:pic>
        <p:pic>
          <p:nvPicPr>
            <p:cNvPr id="257" name="Google Shape;257;p29"/>
            <p:cNvPicPr preferRelativeResize="0"/>
            <p:nvPr/>
          </p:nvPicPr>
          <p:blipFill rotWithShape="1">
            <a:blip r:embed="rId7">
              <a:alphaModFix/>
            </a:blip>
            <a:srcRect b="0" l="0" r="0" t="0"/>
            <a:stretch/>
          </p:blipFill>
          <p:spPr>
            <a:xfrm>
              <a:off x="10015200" y="2615876"/>
              <a:ext cx="1486183" cy="1486183"/>
            </a:xfrm>
            <a:prstGeom prst="rect">
              <a:avLst/>
            </a:prstGeom>
            <a:noFill/>
            <a:ln>
              <a:noFill/>
            </a:ln>
          </p:spPr>
        </p:pic>
        <p:pic>
          <p:nvPicPr>
            <p:cNvPr id="258" name="Google Shape;258;p29"/>
            <p:cNvPicPr preferRelativeResize="0"/>
            <p:nvPr/>
          </p:nvPicPr>
          <p:blipFill rotWithShape="1">
            <a:blip r:embed="rId8">
              <a:alphaModFix/>
            </a:blip>
            <a:srcRect b="0" l="0" r="0" t="0"/>
            <a:stretch/>
          </p:blipFill>
          <p:spPr>
            <a:xfrm>
              <a:off x="6786391" y="2969405"/>
              <a:ext cx="711200" cy="711200"/>
            </a:xfrm>
            <a:prstGeom prst="rect">
              <a:avLst/>
            </a:prstGeom>
            <a:noFill/>
            <a:ln>
              <a:noFill/>
            </a:ln>
          </p:spPr>
        </p:pic>
        <p:pic>
          <p:nvPicPr>
            <p:cNvPr id="259" name="Google Shape;259;p29"/>
            <p:cNvPicPr preferRelativeResize="0"/>
            <p:nvPr/>
          </p:nvPicPr>
          <p:blipFill rotWithShape="1">
            <a:blip r:embed="rId9">
              <a:alphaModFix/>
            </a:blip>
            <a:srcRect b="0" l="0" r="0" t="0"/>
            <a:stretch/>
          </p:blipFill>
          <p:spPr>
            <a:xfrm>
              <a:off x="7943560" y="2966615"/>
              <a:ext cx="711200" cy="711200"/>
            </a:xfrm>
            <a:prstGeom prst="rect">
              <a:avLst/>
            </a:prstGeom>
            <a:noFill/>
            <a:ln>
              <a:noFill/>
            </a:ln>
          </p:spPr>
        </p:pic>
        <p:pic>
          <p:nvPicPr>
            <p:cNvPr id="260" name="Google Shape;260;p29"/>
            <p:cNvPicPr preferRelativeResize="0"/>
            <p:nvPr/>
          </p:nvPicPr>
          <p:blipFill rotWithShape="1">
            <a:blip r:embed="rId10">
              <a:alphaModFix/>
            </a:blip>
            <a:srcRect b="0" l="0" r="0" t="0"/>
            <a:stretch/>
          </p:blipFill>
          <p:spPr>
            <a:xfrm>
              <a:off x="7943560" y="1367372"/>
              <a:ext cx="711200" cy="711200"/>
            </a:xfrm>
            <a:prstGeom prst="rect">
              <a:avLst/>
            </a:prstGeom>
            <a:noFill/>
            <a:ln>
              <a:noFill/>
            </a:ln>
          </p:spPr>
        </p:pic>
        <p:pic>
          <p:nvPicPr>
            <p:cNvPr id="261" name="Google Shape;261;p29"/>
            <p:cNvPicPr preferRelativeResize="0"/>
            <p:nvPr/>
          </p:nvPicPr>
          <p:blipFill rotWithShape="1">
            <a:blip r:embed="rId11">
              <a:alphaModFix/>
            </a:blip>
            <a:srcRect b="0" l="0" r="0" t="0"/>
            <a:stretch/>
          </p:blipFill>
          <p:spPr>
            <a:xfrm>
              <a:off x="6786391" y="1403119"/>
              <a:ext cx="711200" cy="711200"/>
            </a:xfrm>
            <a:prstGeom prst="rect">
              <a:avLst/>
            </a:prstGeom>
            <a:noFill/>
            <a:ln>
              <a:noFill/>
            </a:ln>
          </p:spPr>
        </p:pic>
      </p:grpSp>
      <p:sp>
        <p:nvSpPr>
          <p:cNvPr id="262" name="Google Shape;262;p2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2019 Amazon Web Services, Inc. or its Affiliates. All rights reserved.</a:t>
            </a:r>
            <a:endParaRPr/>
          </a:p>
        </p:txBody>
      </p:sp>
      <p:sp>
        <p:nvSpPr>
          <p:cNvPr id="263" name="Google Shape;263;p2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EFS implementation</a:t>
            </a:r>
            <a:endParaRPr/>
          </a:p>
        </p:txBody>
      </p:sp>
      <p:sp>
        <p:nvSpPr>
          <p:cNvPr id="744" name="Google Shape;744;p65"/>
          <p:cNvSpPr txBox="1"/>
          <p:nvPr>
            <p:ph idx="1" type="body"/>
          </p:nvPr>
        </p:nvSpPr>
        <p:spPr>
          <a:xfrm>
            <a:off x="816338" y="1995254"/>
            <a:ext cx="10853526" cy="38297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3000"/>
              </a:lnSpc>
              <a:spcBef>
                <a:spcPts val="0"/>
              </a:spcBef>
              <a:spcAft>
                <a:spcPts val="0"/>
              </a:spcAft>
              <a:buClr>
                <a:schemeClr val="dk1"/>
              </a:buClr>
              <a:buSzPct val="100000"/>
              <a:buNone/>
            </a:pPr>
            <a:r>
              <a:rPr lang="en-US"/>
              <a:t>Create your Amazon EC2 resources and launch your Amazon EC2 instance.</a:t>
            </a:r>
            <a:endParaRPr/>
          </a:p>
          <a:p>
            <a:pPr indent="0" lvl="0" marL="0" rtl="0" algn="l">
              <a:lnSpc>
                <a:spcPct val="93000"/>
              </a:lnSpc>
              <a:spcBef>
                <a:spcPts val="3200"/>
              </a:spcBef>
              <a:spcAft>
                <a:spcPts val="0"/>
              </a:spcAft>
              <a:buClr>
                <a:schemeClr val="dk1"/>
              </a:buClr>
              <a:buSzPct val="100000"/>
              <a:buNone/>
            </a:pPr>
            <a:r>
              <a:rPr lang="en-US"/>
              <a:t>Create your Amazon EFS file system.</a:t>
            </a:r>
            <a:endParaRPr/>
          </a:p>
          <a:p>
            <a:pPr indent="0" lvl="0" marL="0" rtl="0" algn="l">
              <a:lnSpc>
                <a:spcPct val="93000"/>
              </a:lnSpc>
              <a:spcBef>
                <a:spcPts val="3200"/>
              </a:spcBef>
              <a:spcAft>
                <a:spcPts val="0"/>
              </a:spcAft>
              <a:buClr>
                <a:schemeClr val="dk1"/>
              </a:buClr>
              <a:buSzPct val="100000"/>
              <a:buNone/>
            </a:pPr>
            <a:r>
              <a:rPr lang="en-US"/>
              <a:t>Create your mount targets in the appropriate subnets. </a:t>
            </a:r>
            <a:endParaRPr/>
          </a:p>
          <a:p>
            <a:pPr indent="0" lvl="0" marL="0" rtl="0" algn="l">
              <a:lnSpc>
                <a:spcPct val="93000"/>
              </a:lnSpc>
              <a:spcBef>
                <a:spcPts val="3200"/>
              </a:spcBef>
              <a:spcAft>
                <a:spcPts val="0"/>
              </a:spcAft>
              <a:buClr>
                <a:schemeClr val="dk1"/>
              </a:buClr>
              <a:buSzPct val="100000"/>
              <a:buNone/>
            </a:pPr>
            <a:r>
              <a:rPr lang="en-US"/>
              <a:t>Connect your Amazon EC2 instances to the mount targets.</a:t>
            </a:r>
            <a:endParaRPr/>
          </a:p>
          <a:p>
            <a:pPr indent="0" lvl="0" marL="0" rtl="0" algn="l">
              <a:lnSpc>
                <a:spcPct val="93000"/>
              </a:lnSpc>
              <a:spcBef>
                <a:spcPts val="3200"/>
              </a:spcBef>
              <a:spcAft>
                <a:spcPts val="0"/>
              </a:spcAft>
              <a:buClr>
                <a:schemeClr val="dk1"/>
              </a:buClr>
              <a:buSzPct val="100000"/>
              <a:buNone/>
            </a:pPr>
            <a:r>
              <a:rPr lang="en-US"/>
              <a:t>Verify the resources and protection of your AWS account.</a:t>
            </a:r>
            <a:endParaRPr/>
          </a:p>
        </p:txBody>
      </p:sp>
      <p:sp>
        <p:nvSpPr>
          <p:cNvPr id="745" name="Google Shape;745;p65"/>
          <p:cNvSpPr/>
          <p:nvPr/>
        </p:nvSpPr>
        <p:spPr>
          <a:xfrm>
            <a:off x="318541" y="1990298"/>
            <a:ext cx="408216" cy="408216"/>
          </a:xfrm>
          <a:prstGeom prst="ellipse">
            <a:avLst/>
          </a:prstGeom>
          <a:solidFill>
            <a:srgbClr val="000000"/>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133">
                <a:solidFill>
                  <a:srgbClr val="F2F2F2"/>
                </a:solidFill>
                <a:latin typeface="Arial"/>
                <a:ea typeface="Arial"/>
                <a:cs typeface="Arial"/>
                <a:sym typeface="Arial"/>
              </a:rPr>
              <a:t>1</a:t>
            </a:r>
            <a:endParaRPr/>
          </a:p>
        </p:txBody>
      </p:sp>
      <p:sp>
        <p:nvSpPr>
          <p:cNvPr id="746" name="Google Shape;746;p65"/>
          <p:cNvSpPr/>
          <p:nvPr/>
        </p:nvSpPr>
        <p:spPr>
          <a:xfrm>
            <a:off x="318541" y="2798700"/>
            <a:ext cx="408216" cy="408216"/>
          </a:xfrm>
          <a:prstGeom prst="ellipse">
            <a:avLst/>
          </a:prstGeom>
          <a:solidFill>
            <a:srgbClr val="000000"/>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133">
                <a:solidFill>
                  <a:srgbClr val="F2F2F2"/>
                </a:solidFill>
                <a:latin typeface="Arial"/>
                <a:ea typeface="Arial"/>
                <a:cs typeface="Arial"/>
                <a:sym typeface="Arial"/>
              </a:rPr>
              <a:t>2</a:t>
            </a:r>
            <a:endParaRPr/>
          </a:p>
        </p:txBody>
      </p:sp>
      <p:sp>
        <p:nvSpPr>
          <p:cNvPr id="747" name="Google Shape;747;p65"/>
          <p:cNvSpPr/>
          <p:nvPr/>
        </p:nvSpPr>
        <p:spPr>
          <a:xfrm>
            <a:off x="332852" y="3607102"/>
            <a:ext cx="408216" cy="408216"/>
          </a:xfrm>
          <a:prstGeom prst="ellipse">
            <a:avLst/>
          </a:prstGeom>
          <a:solidFill>
            <a:srgbClr val="000000"/>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133">
                <a:solidFill>
                  <a:srgbClr val="F2F2F2"/>
                </a:solidFill>
                <a:latin typeface="Arial"/>
                <a:ea typeface="Arial"/>
                <a:cs typeface="Arial"/>
                <a:sym typeface="Arial"/>
              </a:rPr>
              <a:t>3</a:t>
            </a:r>
            <a:endParaRPr/>
          </a:p>
        </p:txBody>
      </p:sp>
      <p:sp>
        <p:nvSpPr>
          <p:cNvPr id="748" name="Google Shape;748;p65"/>
          <p:cNvSpPr/>
          <p:nvPr/>
        </p:nvSpPr>
        <p:spPr>
          <a:xfrm>
            <a:off x="318541" y="4415504"/>
            <a:ext cx="408216" cy="408216"/>
          </a:xfrm>
          <a:prstGeom prst="ellipse">
            <a:avLst/>
          </a:prstGeom>
          <a:solidFill>
            <a:srgbClr val="000000"/>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133">
                <a:solidFill>
                  <a:srgbClr val="F2F2F2"/>
                </a:solidFill>
                <a:latin typeface="Arial"/>
                <a:ea typeface="Arial"/>
                <a:cs typeface="Arial"/>
                <a:sym typeface="Arial"/>
              </a:rPr>
              <a:t>4</a:t>
            </a:r>
            <a:endParaRPr/>
          </a:p>
        </p:txBody>
      </p:sp>
      <p:sp>
        <p:nvSpPr>
          <p:cNvPr id="749" name="Google Shape;749;p65"/>
          <p:cNvSpPr/>
          <p:nvPr/>
        </p:nvSpPr>
        <p:spPr>
          <a:xfrm>
            <a:off x="332852" y="5223905"/>
            <a:ext cx="408216" cy="408216"/>
          </a:xfrm>
          <a:prstGeom prst="ellipse">
            <a:avLst/>
          </a:prstGeom>
          <a:solidFill>
            <a:srgbClr val="000000"/>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133">
                <a:solidFill>
                  <a:srgbClr val="F2F2F2"/>
                </a:solidFill>
                <a:latin typeface="Arial"/>
                <a:ea typeface="Arial"/>
                <a:cs typeface="Arial"/>
                <a:sym typeface="Arial"/>
              </a:rPr>
              <a:t>5</a:t>
            </a:r>
            <a:endParaRPr/>
          </a:p>
        </p:txBody>
      </p:sp>
      <p:sp>
        <p:nvSpPr>
          <p:cNvPr id="750" name="Google Shape;750;p6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51" name="Google Shape;751;p6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EFS resources</a:t>
            </a:r>
            <a:endParaRPr/>
          </a:p>
        </p:txBody>
      </p:sp>
      <p:sp>
        <p:nvSpPr>
          <p:cNvPr id="757" name="Google Shape;757;p66"/>
          <p:cNvSpPr txBox="1"/>
          <p:nvPr>
            <p:ph idx="1" type="body"/>
          </p:nvPr>
        </p:nvSpPr>
        <p:spPr>
          <a:xfrm>
            <a:off x="616226" y="1612001"/>
            <a:ext cx="10515600" cy="491330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3000"/>
              <a:buNone/>
            </a:pPr>
            <a:r>
              <a:rPr lang="en-US" sz="3000"/>
              <a:t>File system</a:t>
            </a:r>
            <a:endParaRPr/>
          </a:p>
          <a:p>
            <a:pPr indent="-457200" lvl="1" marL="746125" rtl="0" algn="just">
              <a:lnSpc>
                <a:spcPct val="90000"/>
              </a:lnSpc>
              <a:spcBef>
                <a:spcPts val="1000"/>
              </a:spcBef>
              <a:spcAft>
                <a:spcPts val="0"/>
              </a:spcAft>
              <a:buClr>
                <a:schemeClr val="dk1"/>
              </a:buClr>
              <a:buSzPts val="2600"/>
              <a:buChar char="•"/>
            </a:pPr>
            <a:r>
              <a:rPr lang="en-US" sz="2600"/>
              <a:t>Mount target</a:t>
            </a:r>
            <a:endParaRPr/>
          </a:p>
          <a:p>
            <a:pPr indent="-457200" lvl="1" marL="1262063" rtl="0" algn="l">
              <a:lnSpc>
                <a:spcPct val="140000"/>
              </a:lnSpc>
              <a:spcBef>
                <a:spcPts val="800"/>
              </a:spcBef>
              <a:spcAft>
                <a:spcPts val="0"/>
              </a:spcAft>
              <a:buClr>
                <a:srgbClr val="191919"/>
              </a:buClr>
              <a:buSzPts val="2200"/>
              <a:buChar char="•"/>
            </a:pPr>
            <a:r>
              <a:rPr lang="en-US" sz="2200"/>
              <a:t>Subnet ID</a:t>
            </a:r>
            <a:endParaRPr/>
          </a:p>
          <a:p>
            <a:pPr indent="-457200" lvl="1" marL="1262063" rtl="0" algn="l">
              <a:lnSpc>
                <a:spcPct val="150000"/>
              </a:lnSpc>
              <a:spcBef>
                <a:spcPts val="0"/>
              </a:spcBef>
              <a:spcAft>
                <a:spcPts val="0"/>
              </a:spcAft>
              <a:buClr>
                <a:srgbClr val="191919"/>
              </a:buClr>
              <a:buSzPts val="2200"/>
              <a:buChar char="•"/>
            </a:pPr>
            <a:r>
              <a:rPr lang="en-US" sz="2200"/>
              <a:t>Security groups</a:t>
            </a:r>
            <a:endParaRPr/>
          </a:p>
          <a:p>
            <a:pPr indent="-457200" lvl="1" marL="1262063" rtl="0" algn="l">
              <a:lnSpc>
                <a:spcPct val="150000"/>
              </a:lnSpc>
              <a:spcBef>
                <a:spcPts val="0"/>
              </a:spcBef>
              <a:spcAft>
                <a:spcPts val="0"/>
              </a:spcAft>
              <a:buClr>
                <a:srgbClr val="191919"/>
              </a:buClr>
              <a:buSzPts val="2200"/>
              <a:buChar char="•"/>
            </a:pPr>
            <a:r>
              <a:rPr lang="en-US" sz="2200"/>
              <a:t>One or more per file system</a:t>
            </a:r>
            <a:endParaRPr/>
          </a:p>
          <a:p>
            <a:pPr indent="-457200" lvl="1" marL="1262063" rtl="0" algn="l">
              <a:lnSpc>
                <a:spcPct val="150000"/>
              </a:lnSpc>
              <a:spcBef>
                <a:spcPts val="0"/>
              </a:spcBef>
              <a:spcAft>
                <a:spcPts val="0"/>
              </a:spcAft>
              <a:buClr>
                <a:srgbClr val="191919"/>
              </a:buClr>
              <a:buSzPts val="2200"/>
              <a:buChar char="•"/>
            </a:pPr>
            <a:r>
              <a:rPr lang="en-US" sz="2200"/>
              <a:t>Create in a VPC subnet</a:t>
            </a:r>
            <a:endParaRPr/>
          </a:p>
          <a:p>
            <a:pPr indent="-457200" lvl="1" marL="1262063" rtl="0" algn="l">
              <a:lnSpc>
                <a:spcPct val="150000"/>
              </a:lnSpc>
              <a:spcBef>
                <a:spcPts val="0"/>
              </a:spcBef>
              <a:spcAft>
                <a:spcPts val="0"/>
              </a:spcAft>
              <a:buClr>
                <a:srgbClr val="191919"/>
              </a:buClr>
              <a:buSzPts val="2200"/>
              <a:buChar char="•"/>
            </a:pPr>
            <a:r>
              <a:rPr lang="en-US" sz="2200"/>
              <a:t>One per Availability Zone</a:t>
            </a:r>
            <a:endParaRPr/>
          </a:p>
          <a:p>
            <a:pPr indent="-457200" lvl="1" marL="1262063" rtl="0" algn="l">
              <a:lnSpc>
                <a:spcPct val="150000"/>
              </a:lnSpc>
              <a:spcBef>
                <a:spcPts val="0"/>
              </a:spcBef>
              <a:spcAft>
                <a:spcPts val="0"/>
              </a:spcAft>
              <a:buClr>
                <a:srgbClr val="191919"/>
              </a:buClr>
              <a:buSzPts val="2200"/>
              <a:buChar char="•"/>
            </a:pPr>
            <a:r>
              <a:rPr lang="en-US" sz="2200"/>
              <a:t>Must be in the same VPC</a:t>
            </a:r>
            <a:endParaRPr/>
          </a:p>
          <a:p>
            <a:pPr indent="-457200" lvl="1" marL="746125" rtl="0" algn="just">
              <a:lnSpc>
                <a:spcPct val="90000"/>
              </a:lnSpc>
              <a:spcBef>
                <a:spcPts val="1000"/>
              </a:spcBef>
              <a:spcAft>
                <a:spcPts val="0"/>
              </a:spcAft>
              <a:buClr>
                <a:schemeClr val="dk1"/>
              </a:buClr>
              <a:buSzPts val="2600"/>
              <a:buChar char="•"/>
            </a:pPr>
            <a:r>
              <a:rPr lang="en-US" sz="2600"/>
              <a:t>Tags</a:t>
            </a:r>
            <a:endParaRPr/>
          </a:p>
          <a:p>
            <a:pPr indent="-457200" lvl="1" marL="1262063" rtl="0" algn="l">
              <a:lnSpc>
                <a:spcPct val="150000"/>
              </a:lnSpc>
              <a:spcBef>
                <a:spcPts val="800"/>
              </a:spcBef>
              <a:spcAft>
                <a:spcPts val="0"/>
              </a:spcAft>
              <a:buClr>
                <a:srgbClr val="191919"/>
              </a:buClr>
              <a:buSzPts val="2200"/>
              <a:buChar char="•"/>
            </a:pPr>
            <a:r>
              <a:rPr lang="en-US" sz="2200"/>
              <a:t>Key-value pairs</a:t>
            </a:r>
            <a:endParaRPr/>
          </a:p>
        </p:txBody>
      </p:sp>
      <p:pic>
        <p:nvPicPr>
          <p:cNvPr descr="collection of folders." id="758" name="Google Shape;758;p66"/>
          <p:cNvPicPr preferRelativeResize="0"/>
          <p:nvPr/>
        </p:nvPicPr>
        <p:blipFill rotWithShape="1">
          <a:blip r:embed="rId3">
            <a:alphaModFix/>
          </a:blip>
          <a:srcRect b="0" l="0" r="0" t="0"/>
          <a:stretch/>
        </p:blipFill>
        <p:spPr>
          <a:xfrm>
            <a:off x="6959941" y="2805005"/>
            <a:ext cx="3022600" cy="2527300"/>
          </a:xfrm>
          <a:prstGeom prst="rect">
            <a:avLst/>
          </a:prstGeom>
          <a:noFill/>
          <a:ln>
            <a:noFill/>
          </a:ln>
        </p:spPr>
      </p:pic>
      <p:sp>
        <p:nvSpPr>
          <p:cNvPr id="759" name="Google Shape;759;p6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60" name="Google Shape;760;p6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7"/>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Section 3 key takeaways</a:t>
            </a:r>
            <a:endParaRPr/>
          </a:p>
        </p:txBody>
      </p:sp>
      <p:sp>
        <p:nvSpPr>
          <p:cNvPr id="766" name="Google Shape;766;p67"/>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Amazon EFS provides file storage over a network.</a:t>
            </a:r>
            <a:endParaRPr/>
          </a:p>
          <a:p>
            <a:pPr indent="-228600" lvl="0" marL="228600" rtl="0" algn="l">
              <a:lnSpc>
                <a:spcPct val="90000"/>
              </a:lnSpc>
              <a:spcBef>
                <a:spcPts val="1000"/>
              </a:spcBef>
              <a:spcAft>
                <a:spcPts val="0"/>
              </a:spcAft>
              <a:buClr>
                <a:schemeClr val="dk1"/>
              </a:buClr>
              <a:buSzPts val="2400"/>
              <a:buChar char="•"/>
            </a:pPr>
            <a:r>
              <a:rPr lang="en-US" sz="2400"/>
              <a:t>Perfect for big data and analytics, media processing workflows, content management, web serving, and home directories.</a:t>
            </a:r>
            <a:endParaRPr/>
          </a:p>
          <a:p>
            <a:pPr indent="-228600" lvl="0" marL="228600" rtl="0" algn="l">
              <a:lnSpc>
                <a:spcPct val="90000"/>
              </a:lnSpc>
              <a:spcBef>
                <a:spcPts val="1000"/>
              </a:spcBef>
              <a:spcAft>
                <a:spcPts val="0"/>
              </a:spcAft>
              <a:buClr>
                <a:schemeClr val="dk1"/>
              </a:buClr>
              <a:buSzPts val="2400"/>
              <a:buChar char="•"/>
            </a:pPr>
            <a:r>
              <a:rPr lang="en-US" sz="2400"/>
              <a:t>Fully managed service that eliminates storage administration tasks.</a:t>
            </a:r>
            <a:endParaRPr/>
          </a:p>
          <a:p>
            <a:pPr indent="-228600" lvl="0" marL="228600" rtl="0" algn="l">
              <a:lnSpc>
                <a:spcPct val="90000"/>
              </a:lnSpc>
              <a:spcBef>
                <a:spcPts val="1000"/>
              </a:spcBef>
              <a:spcAft>
                <a:spcPts val="0"/>
              </a:spcAft>
              <a:buClr>
                <a:schemeClr val="dk1"/>
              </a:buClr>
              <a:buSzPts val="2400"/>
              <a:buChar char="•"/>
            </a:pPr>
            <a:r>
              <a:rPr lang="en-US" sz="2400"/>
              <a:t>Accessible from the console, an API, or the CLI.</a:t>
            </a:r>
            <a:endParaRPr/>
          </a:p>
          <a:p>
            <a:pPr indent="-228600" lvl="0" marL="228600" rtl="0" algn="l">
              <a:lnSpc>
                <a:spcPct val="90000"/>
              </a:lnSpc>
              <a:spcBef>
                <a:spcPts val="1000"/>
              </a:spcBef>
              <a:spcAft>
                <a:spcPts val="0"/>
              </a:spcAft>
              <a:buClr>
                <a:schemeClr val="dk1"/>
              </a:buClr>
              <a:buSzPts val="2400"/>
              <a:buChar char="•"/>
            </a:pPr>
            <a:r>
              <a:rPr lang="en-US" sz="2400"/>
              <a:t>Scales up or down as files are added or removed and you pay for what you use.</a:t>
            </a:r>
            <a:endParaRPr/>
          </a:p>
        </p:txBody>
      </p:sp>
      <p:pic>
        <p:nvPicPr>
          <p:cNvPr id="767" name="Google Shape;767;p67"/>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
        <p:nvSpPr>
          <p:cNvPr id="768" name="Google Shape;768;p67"/>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69" name="Google Shape;769;p67"/>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8"/>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Arial"/>
              <a:buNone/>
            </a:pPr>
            <a:r>
              <a:rPr lang="en-US" sz="3600"/>
              <a:t>Recorded demo:</a:t>
            </a:r>
            <a:br>
              <a:rPr lang="en-US" sz="3600"/>
            </a:br>
            <a:r>
              <a:rPr lang="en-US" sz="3600"/>
              <a:t>Amazon Elastic File System</a:t>
            </a:r>
            <a:endParaRPr/>
          </a:p>
        </p:txBody>
      </p:sp>
      <p:pic>
        <p:nvPicPr>
          <p:cNvPr descr="Amazon Elastic File System demonstration." id="775" name="Google Shape;775;p68">
            <a:hlinkClick r:id="rId3"/>
          </p:cNvPr>
          <p:cNvPicPr preferRelativeResize="0"/>
          <p:nvPr/>
        </p:nvPicPr>
        <p:blipFill rotWithShape="1">
          <a:blip r:embed="rId4">
            <a:alphaModFix/>
          </a:blip>
          <a:srcRect b="0" l="0" r="0" t="0"/>
          <a:stretch/>
        </p:blipFill>
        <p:spPr>
          <a:xfrm>
            <a:off x="5606576" y="1830496"/>
            <a:ext cx="6166324" cy="3340694"/>
          </a:xfrm>
          <a:prstGeom prst="rect">
            <a:avLst/>
          </a:prstGeom>
          <a:noFill/>
          <a:ln>
            <a:noFill/>
          </a:ln>
        </p:spPr>
      </p:pic>
      <p:sp>
        <p:nvSpPr>
          <p:cNvPr id="776" name="Google Shape;776;p68"/>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77" name="Google Shape;777;p68"/>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9"/>
          <p:cNvSpPr txBox="1"/>
          <p:nvPr>
            <p:ph idx="1" type="body"/>
          </p:nvPr>
        </p:nvSpPr>
        <p:spPr>
          <a:xfrm>
            <a:off x="419100" y="2554356"/>
            <a:ext cx="912963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7: Storage</a:t>
            </a:r>
            <a:endParaRPr/>
          </a:p>
        </p:txBody>
      </p:sp>
      <p:sp>
        <p:nvSpPr>
          <p:cNvPr id="783" name="Google Shape;783;p6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4: Amazon S3 Glacier </a:t>
            </a:r>
            <a:endParaRPr/>
          </a:p>
        </p:txBody>
      </p:sp>
      <p:sp>
        <p:nvSpPr>
          <p:cNvPr id="784" name="Google Shape;784;p6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Storage</a:t>
            </a:r>
            <a:endParaRPr/>
          </a:p>
        </p:txBody>
      </p:sp>
      <p:pic>
        <p:nvPicPr>
          <p:cNvPr id="790" name="Google Shape;790;p70"/>
          <p:cNvPicPr preferRelativeResize="0"/>
          <p:nvPr/>
        </p:nvPicPr>
        <p:blipFill rotWithShape="1">
          <a:blip r:embed="rId3">
            <a:alphaModFix/>
          </a:blip>
          <a:srcRect b="0" l="0" r="0" t="0"/>
          <a:stretch/>
        </p:blipFill>
        <p:spPr>
          <a:xfrm>
            <a:off x="5050028" y="2531621"/>
            <a:ext cx="1933702" cy="1933702"/>
          </a:xfrm>
          <a:prstGeom prst="rect">
            <a:avLst/>
          </a:prstGeom>
          <a:noFill/>
          <a:ln>
            <a:noFill/>
          </a:ln>
        </p:spPr>
      </p:pic>
      <p:sp>
        <p:nvSpPr>
          <p:cNvPr id="791" name="Google Shape;791;p70"/>
          <p:cNvSpPr txBox="1"/>
          <p:nvPr/>
        </p:nvSpPr>
        <p:spPr>
          <a:xfrm>
            <a:off x="3819900" y="5048646"/>
            <a:ext cx="4558107" cy="49244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Amazon S3 Glacier</a:t>
            </a:r>
            <a:endParaRPr sz="6600">
              <a:solidFill>
                <a:schemeClr val="dk1"/>
              </a:solidFill>
              <a:latin typeface="Arial"/>
              <a:ea typeface="Arial"/>
              <a:cs typeface="Arial"/>
              <a:sym typeface="Arial"/>
            </a:endParaRPr>
          </a:p>
        </p:txBody>
      </p:sp>
      <p:sp>
        <p:nvSpPr>
          <p:cNvPr id="792" name="Google Shape;792;p7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93" name="Google Shape;793;p7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S3 Glacier review</a:t>
            </a:r>
            <a:endParaRPr/>
          </a:p>
        </p:txBody>
      </p:sp>
      <p:sp>
        <p:nvSpPr>
          <p:cNvPr id="799" name="Google Shape;799;p71"/>
          <p:cNvSpPr txBox="1"/>
          <p:nvPr>
            <p:ph idx="1" type="body"/>
          </p:nvPr>
        </p:nvSpPr>
        <p:spPr>
          <a:xfrm>
            <a:off x="238539" y="1440305"/>
            <a:ext cx="11340548" cy="491330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en-US"/>
              <a:t>Amazon S3 Glacier is a </a:t>
            </a:r>
            <a:r>
              <a:rPr lang="en-US">
                <a:solidFill>
                  <a:schemeClr val="accent5"/>
                </a:solidFill>
                <a:latin typeface="Arial"/>
                <a:ea typeface="Arial"/>
                <a:cs typeface="Arial"/>
                <a:sym typeface="Arial"/>
              </a:rPr>
              <a:t>data archiving service </a:t>
            </a:r>
            <a:r>
              <a:rPr lang="en-US"/>
              <a:t>that is designed for </a:t>
            </a:r>
            <a:r>
              <a:rPr lang="en-US">
                <a:solidFill>
                  <a:schemeClr val="accent5"/>
                </a:solidFill>
                <a:latin typeface="Arial"/>
                <a:ea typeface="Arial"/>
                <a:cs typeface="Arial"/>
                <a:sym typeface="Arial"/>
              </a:rPr>
              <a:t>security</a:t>
            </a:r>
            <a:r>
              <a:rPr lang="en-US"/>
              <a:t>, </a:t>
            </a:r>
            <a:r>
              <a:rPr lang="en-US">
                <a:solidFill>
                  <a:schemeClr val="accent5"/>
                </a:solidFill>
                <a:latin typeface="Arial"/>
                <a:ea typeface="Arial"/>
                <a:cs typeface="Arial"/>
                <a:sym typeface="Arial"/>
              </a:rPr>
              <a:t>durability</a:t>
            </a:r>
            <a:r>
              <a:rPr lang="en-US"/>
              <a:t>, and an </a:t>
            </a:r>
            <a:r>
              <a:rPr lang="en-US">
                <a:solidFill>
                  <a:schemeClr val="accent5"/>
                </a:solidFill>
                <a:latin typeface="Arial"/>
                <a:ea typeface="Arial"/>
                <a:cs typeface="Arial"/>
                <a:sym typeface="Arial"/>
              </a:rPr>
              <a:t>extremely low cost</a:t>
            </a:r>
            <a:r>
              <a:rPr lang="en-US"/>
              <a:t>.</a:t>
            </a:r>
            <a:endParaRPr/>
          </a:p>
          <a:p>
            <a:pPr indent="-457200" lvl="1" marL="457200" rtl="0" algn="l">
              <a:lnSpc>
                <a:spcPct val="90000"/>
              </a:lnSpc>
              <a:spcBef>
                <a:spcPts val="2000"/>
              </a:spcBef>
              <a:spcAft>
                <a:spcPts val="0"/>
              </a:spcAft>
              <a:buClr>
                <a:schemeClr val="dk1"/>
              </a:buClr>
              <a:buSzPts val="2400"/>
              <a:buChar char="•"/>
            </a:pPr>
            <a:r>
              <a:rPr lang="en-US"/>
              <a:t>Amazon S3 Glacier is designed to provide 11 9s of durability for objects.</a:t>
            </a:r>
            <a:endParaRPr/>
          </a:p>
          <a:p>
            <a:pPr indent="-457200" lvl="1" marL="457200" rtl="0" algn="l">
              <a:lnSpc>
                <a:spcPct val="90000"/>
              </a:lnSpc>
              <a:spcBef>
                <a:spcPts val="2000"/>
              </a:spcBef>
              <a:spcAft>
                <a:spcPts val="0"/>
              </a:spcAft>
              <a:buClr>
                <a:schemeClr val="dk1"/>
              </a:buClr>
              <a:buSzPts val="2400"/>
              <a:buChar char="•"/>
            </a:pPr>
            <a:r>
              <a:rPr lang="en-US"/>
              <a:t>It supports the encryption of data in transit and at rest through Secure Sockets Layer (SSL) or Transport Layer Security (TLS).</a:t>
            </a:r>
            <a:endParaRPr/>
          </a:p>
          <a:p>
            <a:pPr indent="-457200" lvl="1" marL="457200" rtl="0" algn="l">
              <a:lnSpc>
                <a:spcPct val="90000"/>
              </a:lnSpc>
              <a:spcBef>
                <a:spcPts val="2000"/>
              </a:spcBef>
              <a:spcAft>
                <a:spcPts val="0"/>
              </a:spcAft>
              <a:buClr>
                <a:schemeClr val="dk1"/>
              </a:buClr>
              <a:buSzPts val="2400"/>
              <a:buChar char="•"/>
            </a:pPr>
            <a:r>
              <a:rPr lang="en-US"/>
              <a:t>The Vault Lock feature enforces compliance through a policy.</a:t>
            </a:r>
            <a:endParaRPr/>
          </a:p>
          <a:p>
            <a:pPr indent="-457200" lvl="1" marL="457200" rtl="0" algn="l">
              <a:lnSpc>
                <a:spcPct val="90000"/>
              </a:lnSpc>
              <a:spcBef>
                <a:spcPts val="2000"/>
              </a:spcBef>
              <a:spcAft>
                <a:spcPts val="0"/>
              </a:spcAft>
              <a:buClr>
                <a:schemeClr val="dk1"/>
              </a:buClr>
              <a:buSzPts val="2400"/>
              <a:buChar char="•"/>
            </a:pPr>
            <a:r>
              <a:rPr lang="en-US"/>
              <a:t>Extremely low-cost design works well for long-term archiving.</a:t>
            </a:r>
            <a:endParaRPr/>
          </a:p>
          <a:p>
            <a:pPr indent="-457200" lvl="2" marL="914400" rtl="0" algn="l">
              <a:lnSpc>
                <a:spcPct val="90000"/>
              </a:lnSpc>
              <a:spcBef>
                <a:spcPts val="2000"/>
              </a:spcBef>
              <a:spcAft>
                <a:spcPts val="0"/>
              </a:spcAft>
              <a:buClr>
                <a:schemeClr val="dk1"/>
              </a:buClr>
              <a:buSzPts val="2200"/>
              <a:buChar char="•"/>
            </a:pPr>
            <a:r>
              <a:rPr lang="en-US" sz="2200"/>
              <a:t>Provides three options for access to archives—expedited, standard, and bulk—retrieval times range from a few minutes to several hours.</a:t>
            </a:r>
            <a:endParaRPr/>
          </a:p>
        </p:txBody>
      </p:sp>
      <p:sp>
        <p:nvSpPr>
          <p:cNvPr id="800" name="Google Shape;800;p7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01" name="Google Shape;801;p7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S3 Glacier</a:t>
            </a:r>
            <a:endParaRPr/>
          </a:p>
        </p:txBody>
      </p:sp>
      <p:sp>
        <p:nvSpPr>
          <p:cNvPr descr="Amazon S3 Glacier features." id="807" name="Google Shape;807;p72"/>
          <p:cNvSpPr/>
          <p:nvPr/>
        </p:nvSpPr>
        <p:spPr>
          <a:xfrm>
            <a:off x="451741" y="1610343"/>
            <a:ext cx="5389258" cy="4340138"/>
          </a:xfrm>
          <a:prstGeom prst="roundRect">
            <a:avLst>
              <a:gd fmla="val 8402"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sp>
        <p:nvSpPr>
          <p:cNvPr id="808" name="Google Shape;808;p72"/>
          <p:cNvSpPr txBox="1"/>
          <p:nvPr>
            <p:ph idx="4294967295" type="body"/>
          </p:nvPr>
        </p:nvSpPr>
        <p:spPr>
          <a:xfrm>
            <a:off x="576681" y="1880327"/>
            <a:ext cx="5103813" cy="378301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400"/>
              <a:buChar char="•"/>
            </a:pPr>
            <a:r>
              <a:rPr lang="en-US" sz="2400"/>
              <a:t>Storage service for low-cost data archiving and long-term backup </a:t>
            </a:r>
            <a:endParaRPr/>
          </a:p>
          <a:p>
            <a:pPr indent="-228600" lvl="0" marL="228600" rtl="0" algn="l">
              <a:lnSpc>
                <a:spcPct val="100000"/>
              </a:lnSpc>
              <a:spcBef>
                <a:spcPts val="600"/>
              </a:spcBef>
              <a:spcAft>
                <a:spcPts val="0"/>
              </a:spcAft>
              <a:buClr>
                <a:schemeClr val="dk1"/>
              </a:buClr>
              <a:buSzPts val="2400"/>
              <a:buChar char="•"/>
            </a:pPr>
            <a:r>
              <a:rPr lang="en-US" sz="2400"/>
              <a:t>You can configure lifecycle archiving of Amazon S3 content to Amazon S3 Glacier</a:t>
            </a:r>
            <a:endParaRPr/>
          </a:p>
          <a:p>
            <a:pPr indent="-228600" lvl="0" marL="228600" rtl="0" algn="l">
              <a:lnSpc>
                <a:spcPct val="100000"/>
              </a:lnSpc>
              <a:spcBef>
                <a:spcPts val="600"/>
              </a:spcBef>
              <a:spcAft>
                <a:spcPts val="0"/>
              </a:spcAft>
              <a:buClr>
                <a:schemeClr val="dk1"/>
              </a:buClr>
              <a:buSzPts val="2400"/>
              <a:buChar char="•"/>
            </a:pPr>
            <a:r>
              <a:rPr lang="en-US" sz="2400"/>
              <a:t>Retrieval options – </a:t>
            </a:r>
            <a:endParaRPr/>
          </a:p>
          <a:p>
            <a:pPr indent="-228600" lvl="1" marL="685800" rtl="0" algn="l">
              <a:lnSpc>
                <a:spcPct val="100000"/>
              </a:lnSpc>
              <a:spcBef>
                <a:spcPts val="600"/>
              </a:spcBef>
              <a:spcAft>
                <a:spcPts val="0"/>
              </a:spcAft>
              <a:buClr>
                <a:schemeClr val="dk1"/>
              </a:buClr>
              <a:buSzPts val="2000"/>
              <a:buChar char="•"/>
            </a:pPr>
            <a:r>
              <a:rPr lang="en-US" sz="2000"/>
              <a:t>Standard: 3–5 hours</a:t>
            </a:r>
            <a:endParaRPr/>
          </a:p>
          <a:p>
            <a:pPr indent="-228600" lvl="1" marL="685800" rtl="0" algn="l">
              <a:lnSpc>
                <a:spcPct val="100000"/>
              </a:lnSpc>
              <a:spcBef>
                <a:spcPts val="600"/>
              </a:spcBef>
              <a:spcAft>
                <a:spcPts val="0"/>
              </a:spcAft>
              <a:buClr>
                <a:schemeClr val="dk1"/>
              </a:buClr>
              <a:buSzPts val="2000"/>
              <a:buChar char="•"/>
            </a:pPr>
            <a:r>
              <a:rPr lang="en-US" sz="2000"/>
              <a:t>Bulk: 5–12 hours</a:t>
            </a:r>
            <a:endParaRPr/>
          </a:p>
          <a:p>
            <a:pPr indent="-228600" lvl="1" marL="685800" rtl="0" algn="l">
              <a:lnSpc>
                <a:spcPct val="100000"/>
              </a:lnSpc>
              <a:spcBef>
                <a:spcPts val="600"/>
              </a:spcBef>
              <a:spcAft>
                <a:spcPts val="0"/>
              </a:spcAft>
              <a:buClr>
                <a:schemeClr val="dk1"/>
              </a:buClr>
              <a:buSzPts val="2000"/>
              <a:buChar char="•"/>
            </a:pPr>
            <a:r>
              <a:rPr lang="en-US" sz="2000"/>
              <a:t>Expedited: 1–5 minutes</a:t>
            </a:r>
            <a:endParaRPr/>
          </a:p>
        </p:txBody>
      </p:sp>
      <p:grpSp>
        <p:nvGrpSpPr>
          <p:cNvPr descr="move objects from s3 bucket to amazon s3 glacier archive after 30 days. delete objects from amazon s3 glacier archive after 5 years." id="809" name="Google Shape;809;p72"/>
          <p:cNvGrpSpPr/>
          <p:nvPr/>
        </p:nvGrpSpPr>
        <p:grpSpPr>
          <a:xfrm>
            <a:off x="6311250" y="1610343"/>
            <a:ext cx="5389258" cy="4340138"/>
            <a:chOff x="6311250" y="1610343"/>
            <a:chExt cx="5389258" cy="4340138"/>
          </a:xfrm>
        </p:grpSpPr>
        <p:sp>
          <p:nvSpPr>
            <p:cNvPr descr="illustrates Amazon S3 bucket sending data to archive in Amazon S3 Glacier." id="810" name="Google Shape;810;p72"/>
            <p:cNvSpPr/>
            <p:nvPr/>
          </p:nvSpPr>
          <p:spPr>
            <a:xfrm>
              <a:off x="6311250" y="1610343"/>
              <a:ext cx="5389258" cy="4340138"/>
            </a:xfrm>
            <a:prstGeom prst="roundRect">
              <a:avLst>
                <a:gd fmla="val 8402"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sp>
          <p:nvSpPr>
            <p:cNvPr id="811" name="Google Shape;811;p72"/>
            <p:cNvSpPr/>
            <p:nvPr/>
          </p:nvSpPr>
          <p:spPr>
            <a:xfrm>
              <a:off x="6578450" y="3904669"/>
              <a:ext cx="1488920" cy="35279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12" name="Google Shape;812;p72"/>
            <p:cNvPicPr preferRelativeResize="0"/>
            <p:nvPr/>
          </p:nvPicPr>
          <p:blipFill rotWithShape="1">
            <a:blip r:embed="rId3">
              <a:alphaModFix/>
            </a:blip>
            <a:srcRect b="0" l="0" r="0" t="0"/>
            <a:stretch/>
          </p:blipFill>
          <p:spPr>
            <a:xfrm>
              <a:off x="6893396" y="3210259"/>
              <a:ext cx="640080" cy="640080"/>
            </a:xfrm>
            <a:prstGeom prst="rect">
              <a:avLst/>
            </a:prstGeom>
            <a:noFill/>
            <a:ln>
              <a:noFill/>
            </a:ln>
          </p:spPr>
        </p:pic>
        <p:sp>
          <p:nvSpPr>
            <p:cNvPr id="813" name="Google Shape;813;p72"/>
            <p:cNvSpPr txBox="1"/>
            <p:nvPr/>
          </p:nvSpPr>
          <p:spPr>
            <a:xfrm>
              <a:off x="6662755" y="3876478"/>
              <a:ext cx="110136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314257"/>
                  </a:solidFill>
                  <a:latin typeface="Arial"/>
                  <a:ea typeface="Arial"/>
                  <a:cs typeface="Arial"/>
                  <a:sym typeface="Arial"/>
                </a:rPr>
                <a:t>Amazon S3 bucket</a:t>
              </a:r>
              <a:endParaRPr/>
            </a:p>
          </p:txBody>
        </p:sp>
        <p:sp>
          <p:nvSpPr>
            <p:cNvPr id="814" name="Google Shape;814;p72"/>
            <p:cNvSpPr txBox="1"/>
            <p:nvPr/>
          </p:nvSpPr>
          <p:spPr>
            <a:xfrm>
              <a:off x="7522272" y="3014342"/>
              <a:ext cx="13707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Archive after 30 days</a:t>
              </a:r>
              <a:endParaRPr/>
            </a:p>
          </p:txBody>
        </p:sp>
        <p:cxnSp>
          <p:nvCxnSpPr>
            <p:cNvPr id="815" name="Google Shape;815;p72"/>
            <p:cNvCxnSpPr/>
            <p:nvPr/>
          </p:nvCxnSpPr>
          <p:spPr>
            <a:xfrm>
              <a:off x="7563331" y="3592661"/>
              <a:ext cx="1288611" cy="0"/>
            </a:xfrm>
            <a:prstGeom prst="straightConnector1">
              <a:avLst/>
            </a:prstGeom>
            <a:noFill/>
            <a:ln cap="flat" cmpd="sng" w="12700">
              <a:solidFill>
                <a:srgbClr val="545B64"/>
              </a:solidFill>
              <a:prstDash val="solid"/>
              <a:miter lim="800000"/>
              <a:headEnd len="med" w="med" type="stealth"/>
              <a:tailEnd len="med" w="med" type="stealth"/>
            </a:ln>
          </p:spPr>
        </p:cxnSp>
        <p:pic>
          <p:nvPicPr>
            <p:cNvPr id="816" name="Google Shape;816;p72"/>
            <p:cNvPicPr preferRelativeResize="0"/>
            <p:nvPr/>
          </p:nvPicPr>
          <p:blipFill rotWithShape="1">
            <a:blip r:embed="rId4">
              <a:alphaModFix/>
            </a:blip>
            <a:srcRect b="0" l="0" r="0" t="0"/>
            <a:stretch/>
          </p:blipFill>
          <p:spPr>
            <a:xfrm>
              <a:off x="8881006" y="3217522"/>
              <a:ext cx="640080" cy="640080"/>
            </a:xfrm>
            <a:prstGeom prst="rect">
              <a:avLst/>
            </a:prstGeom>
            <a:noFill/>
            <a:ln>
              <a:noFill/>
            </a:ln>
          </p:spPr>
        </p:pic>
        <p:sp>
          <p:nvSpPr>
            <p:cNvPr id="817" name="Google Shape;817;p72"/>
            <p:cNvSpPr txBox="1"/>
            <p:nvPr/>
          </p:nvSpPr>
          <p:spPr>
            <a:xfrm>
              <a:off x="8606686" y="3861557"/>
              <a:ext cx="118872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314257"/>
                  </a:solidFill>
                  <a:latin typeface="Arial"/>
                  <a:ea typeface="Arial"/>
                  <a:cs typeface="Arial"/>
                  <a:sym typeface="Arial"/>
                </a:rPr>
                <a:t>Amazon S3 Glacier Archive</a:t>
              </a:r>
              <a:endParaRPr/>
            </a:p>
          </p:txBody>
        </p:sp>
        <p:sp>
          <p:nvSpPr>
            <p:cNvPr id="818" name="Google Shape;818;p72"/>
            <p:cNvSpPr txBox="1"/>
            <p:nvPr/>
          </p:nvSpPr>
          <p:spPr>
            <a:xfrm>
              <a:off x="9430693" y="3014342"/>
              <a:ext cx="13707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Delete after 5 years</a:t>
              </a:r>
              <a:endParaRPr/>
            </a:p>
          </p:txBody>
        </p:sp>
        <p:cxnSp>
          <p:nvCxnSpPr>
            <p:cNvPr id="819" name="Google Shape;819;p72"/>
            <p:cNvCxnSpPr/>
            <p:nvPr/>
          </p:nvCxnSpPr>
          <p:spPr>
            <a:xfrm>
              <a:off x="9471752" y="3592661"/>
              <a:ext cx="1288611" cy="0"/>
            </a:xfrm>
            <a:prstGeom prst="straightConnector1">
              <a:avLst/>
            </a:prstGeom>
            <a:noFill/>
            <a:ln cap="flat" cmpd="sng" w="12700">
              <a:solidFill>
                <a:srgbClr val="545B64"/>
              </a:solidFill>
              <a:prstDash val="solid"/>
              <a:miter lim="800000"/>
              <a:headEnd len="med" w="med" type="stealth"/>
              <a:tailEnd len="med" w="med" type="stealth"/>
            </a:ln>
          </p:spPr>
        </p:cxnSp>
        <p:pic>
          <p:nvPicPr>
            <p:cNvPr id="820" name="Google Shape;820;p72"/>
            <p:cNvPicPr preferRelativeResize="0"/>
            <p:nvPr/>
          </p:nvPicPr>
          <p:blipFill rotWithShape="1">
            <a:blip r:embed="rId5">
              <a:alphaModFix/>
            </a:blip>
            <a:srcRect b="0" l="0" r="0" t="0"/>
            <a:stretch/>
          </p:blipFill>
          <p:spPr>
            <a:xfrm>
              <a:off x="10640001" y="3196007"/>
              <a:ext cx="793308" cy="793308"/>
            </a:xfrm>
            <a:prstGeom prst="rect">
              <a:avLst/>
            </a:prstGeom>
            <a:noFill/>
            <a:ln>
              <a:noFill/>
            </a:ln>
          </p:spPr>
        </p:pic>
      </p:grpSp>
      <p:sp>
        <p:nvSpPr>
          <p:cNvPr id="821" name="Google Shape;821;p7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22" name="Google Shape;822;p7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S3 Glacier use cases</a:t>
            </a:r>
            <a:endParaRPr/>
          </a:p>
        </p:txBody>
      </p:sp>
      <p:sp>
        <p:nvSpPr>
          <p:cNvPr descr="Amazon S3 Glacier use cases." id="828" name="Google Shape;828;p73"/>
          <p:cNvSpPr/>
          <p:nvPr/>
        </p:nvSpPr>
        <p:spPr>
          <a:xfrm>
            <a:off x="2822220" y="1564200"/>
            <a:ext cx="6791971" cy="4422626"/>
          </a:xfrm>
          <a:prstGeom prst="roundRect">
            <a:avLst>
              <a:gd fmla="val 13771"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sp>
        <p:nvSpPr>
          <p:cNvPr id="829" name="Google Shape;829;p73"/>
          <p:cNvSpPr txBox="1"/>
          <p:nvPr>
            <p:ph idx="4294967295" type="body"/>
          </p:nvPr>
        </p:nvSpPr>
        <p:spPr>
          <a:xfrm>
            <a:off x="4189133" y="1725330"/>
            <a:ext cx="5425058" cy="4261496"/>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400"/>
              <a:buNone/>
            </a:pPr>
            <a:r>
              <a:rPr lang="en-US" sz="2400"/>
              <a:t>Media asset archiving</a:t>
            </a:r>
            <a:endParaRPr/>
          </a:p>
          <a:p>
            <a:pPr indent="0" lvl="0" marL="0" rtl="0" algn="l">
              <a:lnSpc>
                <a:spcPct val="150000"/>
              </a:lnSpc>
              <a:spcBef>
                <a:spcPts val="1200"/>
              </a:spcBef>
              <a:spcAft>
                <a:spcPts val="0"/>
              </a:spcAft>
              <a:buClr>
                <a:schemeClr val="dk1"/>
              </a:buClr>
              <a:buSzPts val="2400"/>
              <a:buNone/>
            </a:pPr>
            <a:r>
              <a:rPr lang="en-US" sz="2400"/>
              <a:t>Healthcare information archiving</a:t>
            </a:r>
            <a:endParaRPr/>
          </a:p>
          <a:p>
            <a:pPr indent="0" lvl="0" marL="0" rtl="0" algn="l">
              <a:lnSpc>
                <a:spcPct val="150000"/>
              </a:lnSpc>
              <a:spcBef>
                <a:spcPts val="1200"/>
              </a:spcBef>
              <a:spcAft>
                <a:spcPts val="0"/>
              </a:spcAft>
              <a:buClr>
                <a:schemeClr val="dk1"/>
              </a:buClr>
              <a:buSzPts val="2400"/>
              <a:buNone/>
            </a:pPr>
            <a:r>
              <a:rPr lang="en-US" sz="2400"/>
              <a:t>Regulatory and compliance archiving</a:t>
            </a:r>
            <a:endParaRPr/>
          </a:p>
          <a:p>
            <a:pPr indent="0" lvl="0" marL="0" rtl="0" algn="l">
              <a:lnSpc>
                <a:spcPct val="150000"/>
              </a:lnSpc>
              <a:spcBef>
                <a:spcPts val="1200"/>
              </a:spcBef>
              <a:spcAft>
                <a:spcPts val="0"/>
              </a:spcAft>
              <a:buClr>
                <a:schemeClr val="dk1"/>
              </a:buClr>
              <a:buSzPts val="2400"/>
              <a:buNone/>
            </a:pPr>
            <a:r>
              <a:rPr lang="en-US" sz="2400"/>
              <a:t>Scientific data archiving</a:t>
            </a:r>
            <a:endParaRPr/>
          </a:p>
          <a:p>
            <a:pPr indent="0" lvl="0" marL="0" rtl="0" algn="l">
              <a:lnSpc>
                <a:spcPct val="150000"/>
              </a:lnSpc>
              <a:spcBef>
                <a:spcPts val="1200"/>
              </a:spcBef>
              <a:spcAft>
                <a:spcPts val="0"/>
              </a:spcAft>
              <a:buClr>
                <a:schemeClr val="dk1"/>
              </a:buClr>
              <a:buSzPts val="2400"/>
              <a:buNone/>
            </a:pPr>
            <a:r>
              <a:rPr lang="en-US" sz="2400"/>
              <a:t>Digital preservation</a:t>
            </a:r>
            <a:endParaRPr/>
          </a:p>
          <a:p>
            <a:pPr indent="0" lvl="0" marL="0" rtl="0" algn="l">
              <a:lnSpc>
                <a:spcPct val="150000"/>
              </a:lnSpc>
              <a:spcBef>
                <a:spcPts val="1200"/>
              </a:spcBef>
              <a:spcAft>
                <a:spcPts val="0"/>
              </a:spcAft>
              <a:buClr>
                <a:schemeClr val="dk1"/>
              </a:buClr>
              <a:buSzPts val="2400"/>
              <a:buNone/>
            </a:pPr>
            <a:r>
              <a:rPr lang="en-US" sz="2400"/>
              <a:t>Magnetic tape replacement</a:t>
            </a:r>
            <a:endParaRPr/>
          </a:p>
        </p:txBody>
      </p:sp>
      <p:pic>
        <p:nvPicPr>
          <p:cNvPr id="830" name="Google Shape;830;p73"/>
          <p:cNvPicPr preferRelativeResize="0"/>
          <p:nvPr/>
        </p:nvPicPr>
        <p:blipFill rotWithShape="1">
          <a:blip r:embed="rId3">
            <a:alphaModFix/>
          </a:blip>
          <a:srcRect b="0" l="0" r="0" t="0"/>
          <a:stretch/>
        </p:blipFill>
        <p:spPr>
          <a:xfrm>
            <a:off x="3374345" y="1725331"/>
            <a:ext cx="782422" cy="778694"/>
          </a:xfrm>
          <a:prstGeom prst="rect">
            <a:avLst/>
          </a:prstGeom>
          <a:noFill/>
          <a:ln>
            <a:noFill/>
          </a:ln>
        </p:spPr>
      </p:pic>
      <p:pic>
        <p:nvPicPr>
          <p:cNvPr id="831" name="Google Shape;831;p73"/>
          <p:cNvPicPr preferRelativeResize="0"/>
          <p:nvPr/>
        </p:nvPicPr>
        <p:blipFill rotWithShape="1">
          <a:blip r:embed="rId4">
            <a:alphaModFix/>
          </a:blip>
          <a:srcRect b="0" l="0" r="0" t="0"/>
          <a:stretch/>
        </p:blipFill>
        <p:spPr>
          <a:xfrm>
            <a:off x="3474151" y="2519799"/>
            <a:ext cx="582810" cy="582810"/>
          </a:xfrm>
          <a:prstGeom prst="rect">
            <a:avLst/>
          </a:prstGeom>
          <a:noFill/>
          <a:ln>
            <a:noFill/>
          </a:ln>
        </p:spPr>
      </p:pic>
      <p:pic>
        <p:nvPicPr>
          <p:cNvPr id="832" name="Google Shape;832;p73"/>
          <p:cNvPicPr preferRelativeResize="0"/>
          <p:nvPr/>
        </p:nvPicPr>
        <p:blipFill rotWithShape="1">
          <a:blip r:embed="rId5">
            <a:alphaModFix/>
          </a:blip>
          <a:srcRect b="0" l="0" r="0" t="0"/>
          <a:stretch/>
        </p:blipFill>
        <p:spPr>
          <a:xfrm>
            <a:off x="3452743" y="3131702"/>
            <a:ext cx="625626" cy="622646"/>
          </a:xfrm>
          <a:prstGeom prst="rect">
            <a:avLst/>
          </a:prstGeom>
          <a:noFill/>
          <a:ln>
            <a:noFill/>
          </a:ln>
        </p:spPr>
      </p:pic>
      <p:pic>
        <p:nvPicPr>
          <p:cNvPr id="833" name="Google Shape;833;p73"/>
          <p:cNvPicPr preferRelativeResize="0"/>
          <p:nvPr/>
        </p:nvPicPr>
        <p:blipFill rotWithShape="1">
          <a:blip r:embed="rId6">
            <a:alphaModFix/>
          </a:blip>
          <a:srcRect b="0" l="0" r="0" t="0"/>
          <a:stretch/>
        </p:blipFill>
        <p:spPr>
          <a:xfrm>
            <a:off x="3363387" y="3845194"/>
            <a:ext cx="804338" cy="804338"/>
          </a:xfrm>
          <a:prstGeom prst="rect">
            <a:avLst/>
          </a:prstGeom>
          <a:noFill/>
          <a:ln>
            <a:noFill/>
          </a:ln>
        </p:spPr>
      </p:pic>
      <p:pic>
        <p:nvPicPr>
          <p:cNvPr id="834" name="Google Shape;834;p73"/>
          <p:cNvPicPr preferRelativeResize="0"/>
          <p:nvPr/>
        </p:nvPicPr>
        <p:blipFill rotWithShape="1">
          <a:blip r:embed="rId7">
            <a:alphaModFix/>
          </a:blip>
          <a:srcRect b="0" l="0" r="0" t="0"/>
          <a:stretch/>
        </p:blipFill>
        <p:spPr>
          <a:xfrm>
            <a:off x="3474151" y="4649532"/>
            <a:ext cx="682616" cy="682616"/>
          </a:xfrm>
          <a:prstGeom prst="rect">
            <a:avLst/>
          </a:prstGeom>
          <a:noFill/>
          <a:ln>
            <a:noFill/>
          </a:ln>
        </p:spPr>
      </p:pic>
      <p:pic>
        <p:nvPicPr>
          <p:cNvPr id="835" name="Google Shape;835;p73"/>
          <p:cNvPicPr preferRelativeResize="0"/>
          <p:nvPr/>
        </p:nvPicPr>
        <p:blipFill rotWithShape="1">
          <a:blip r:embed="rId8">
            <a:alphaModFix/>
          </a:blip>
          <a:srcRect b="0" l="0" r="0" t="0"/>
          <a:stretch/>
        </p:blipFill>
        <p:spPr>
          <a:xfrm>
            <a:off x="3385303" y="5361826"/>
            <a:ext cx="782422" cy="401642"/>
          </a:xfrm>
          <a:prstGeom prst="rect">
            <a:avLst/>
          </a:prstGeom>
          <a:noFill/>
          <a:ln>
            <a:noFill/>
          </a:ln>
        </p:spPr>
      </p:pic>
      <p:sp>
        <p:nvSpPr>
          <p:cNvPr id="836" name="Google Shape;836;p7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37" name="Google Shape;837;p7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Using Amazon S3 Glacier</a:t>
            </a:r>
            <a:endParaRPr/>
          </a:p>
        </p:txBody>
      </p:sp>
      <p:grpSp>
        <p:nvGrpSpPr>
          <p:cNvPr descr="access types for amazon s3 glacier." id="843" name="Google Shape;843;p74"/>
          <p:cNvGrpSpPr/>
          <p:nvPr/>
        </p:nvGrpSpPr>
        <p:grpSpPr>
          <a:xfrm>
            <a:off x="2002555" y="1699024"/>
            <a:ext cx="3636245" cy="3910096"/>
            <a:chOff x="2002555" y="1699024"/>
            <a:chExt cx="3636245" cy="3910096"/>
          </a:xfrm>
        </p:grpSpPr>
        <p:cxnSp>
          <p:nvCxnSpPr>
            <p:cNvPr id="844" name="Google Shape;844;p74"/>
            <p:cNvCxnSpPr/>
            <p:nvPr/>
          </p:nvCxnSpPr>
          <p:spPr>
            <a:xfrm>
              <a:off x="2713755" y="4188453"/>
              <a:ext cx="1917197" cy="709467"/>
            </a:xfrm>
            <a:prstGeom prst="straightConnector1">
              <a:avLst/>
            </a:prstGeom>
            <a:noFill/>
            <a:ln cap="flat" cmpd="sng" w="12700">
              <a:solidFill>
                <a:srgbClr val="545B64"/>
              </a:solidFill>
              <a:prstDash val="solid"/>
              <a:miter lim="800000"/>
              <a:headEnd len="med" w="med" type="stealth"/>
              <a:tailEnd len="sm" w="sm" type="none"/>
            </a:ln>
          </p:spPr>
        </p:cxnSp>
        <p:cxnSp>
          <p:nvCxnSpPr>
            <p:cNvPr id="845" name="Google Shape;845;p74"/>
            <p:cNvCxnSpPr>
              <a:endCxn id="846" idx="1"/>
            </p:cNvCxnSpPr>
            <p:nvPr/>
          </p:nvCxnSpPr>
          <p:spPr>
            <a:xfrm flipH="1" rot="10800000">
              <a:off x="2728052" y="3799001"/>
              <a:ext cx="1902900" cy="34800"/>
            </a:xfrm>
            <a:prstGeom prst="straightConnector1">
              <a:avLst/>
            </a:prstGeom>
            <a:noFill/>
            <a:ln cap="flat" cmpd="sng" w="12700">
              <a:solidFill>
                <a:srgbClr val="545B64"/>
              </a:solidFill>
              <a:prstDash val="solid"/>
              <a:miter lim="800000"/>
              <a:headEnd len="med" w="med" type="stealth"/>
              <a:tailEnd len="sm" w="sm" type="none"/>
            </a:ln>
          </p:spPr>
        </p:cxnSp>
        <p:pic>
          <p:nvPicPr>
            <p:cNvPr id="847" name="Google Shape;847;p74"/>
            <p:cNvPicPr preferRelativeResize="0"/>
            <p:nvPr/>
          </p:nvPicPr>
          <p:blipFill rotWithShape="1">
            <a:blip r:embed="rId3">
              <a:alphaModFix/>
            </a:blip>
            <a:srcRect b="0" l="0" r="0" t="0"/>
            <a:stretch/>
          </p:blipFill>
          <p:spPr>
            <a:xfrm>
              <a:off x="4645353" y="4897920"/>
              <a:ext cx="711200" cy="711200"/>
            </a:xfrm>
            <a:prstGeom prst="rect">
              <a:avLst/>
            </a:prstGeom>
            <a:noFill/>
            <a:ln>
              <a:noFill/>
            </a:ln>
          </p:spPr>
        </p:pic>
        <p:pic>
          <p:nvPicPr>
            <p:cNvPr id="846" name="Google Shape;846;p74"/>
            <p:cNvPicPr preferRelativeResize="0"/>
            <p:nvPr/>
          </p:nvPicPr>
          <p:blipFill rotWithShape="1">
            <a:blip r:embed="rId4">
              <a:alphaModFix/>
            </a:blip>
            <a:srcRect b="0" l="0" r="0" t="0"/>
            <a:stretch/>
          </p:blipFill>
          <p:spPr>
            <a:xfrm>
              <a:off x="4630952" y="3429000"/>
              <a:ext cx="740002" cy="740002"/>
            </a:xfrm>
            <a:prstGeom prst="rect">
              <a:avLst/>
            </a:prstGeom>
            <a:noFill/>
            <a:ln>
              <a:noFill/>
            </a:ln>
          </p:spPr>
        </p:pic>
        <p:pic>
          <p:nvPicPr>
            <p:cNvPr id="848" name="Google Shape;848;p74"/>
            <p:cNvPicPr preferRelativeResize="0"/>
            <p:nvPr/>
          </p:nvPicPr>
          <p:blipFill rotWithShape="1">
            <a:blip r:embed="rId5">
              <a:alphaModFix/>
            </a:blip>
            <a:srcRect b="0" l="0" r="0" t="0"/>
            <a:stretch/>
          </p:blipFill>
          <p:spPr>
            <a:xfrm>
              <a:off x="2002555" y="3457802"/>
              <a:ext cx="711200" cy="711200"/>
            </a:xfrm>
            <a:prstGeom prst="rect">
              <a:avLst/>
            </a:prstGeom>
            <a:noFill/>
            <a:ln>
              <a:noFill/>
            </a:ln>
          </p:spPr>
        </p:pic>
        <p:pic>
          <p:nvPicPr>
            <p:cNvPr id="849" name="Google Shape;849;p74"/>
            <p:cNvPicPr preferRelativeResize="0"/>
            <p:nvPr/>
          </p:nvPicPr>
          <p:blipFill rotWithShape="1">
            <a:blip r:embed="rId6">
              <a:alphaModFix/>
            </a:blip>
            <a:srcRect b="0" l="0" r="0" t="0"/>
            <a:stretch/>
          </p:blipFill>
          <p:spPr>
            <a:xfrm>
              <a:off x="4154557" y="1699024"/>
              <a:ext cx="1484243" cy="1502125"/>
            </a:xfrm>
            <a:prstGeom prst="rect">
              <a:avLst/>
            </a:prstGeom>
            <a:noFill/>
            <a:ln>
              <a:noFill/>
            </a:ln>
          </p:spPr>
        </p:pic>
        <p:cxnSp>
          <p:nvCxnSpPr>
            <p:cNvPr id="850" name="Google Shape;850;p74"/>
            <p:cNvCxnSpPr/>
            <p:nvPr/>
          </p:nvCxnSpPr>
          <p:spPr>
            <a:xfrm flipH="1" rot="10800000">
              <a:off x="2742557" y="2682426"/>
              <a:ext cx="1837950" cy="789291"/>
            </a:xfrm>
            <a:prstGeom prst="straightConnector1">
              <a:avLst/>
            </a:prstGeom>
            <a:noFill/>
            <a:ln cap="flat" cmpd="sng" w="12700">
              <a:solidFill>
                <a:srgbClr val="545B64"/>
              </a:solidFill>
              <a:prstDash val="solid"/>
              <a:miter lim="800000"/>
              <a:headEnd len="med" w="med" type="stealth"/>
              <a:tailEnd len="sm" w="sm" type="none"/>
            </a:ln>
          </p:spPr>
        </p:cxnSp>
      </p:grpSp>
      <p:sp>
        <p:nvSpPr>
          <p:cNvPr descr="restful web services." id="851" name="Google Shape;851;p74"/>
          <p:cNvSpPr/>
          <p:nvPr/>
        </p:nvSpPr>
        <p:spPr>
          <a:xfrm>
            <a:off x="7177468" y="2020317"/>
            <a:ext cx="2442869"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RESTful</a:t>
            </a:r>
            <a:endParaRPr/>
          </a:p>
          <a:p>
            <a:pPr indent="0" lvl="0" marL="0" marR="0" rtl="0" algn="ctr">
              <a:spcBef>
                <a:spcPts val="0"/>
              </a:spcBef>
              <a:spcAft>
                <a:spcPts val="0"/>
              </a:spcAft>
              <a:buNone/>
            </a:pPr>
            <a:r>
              <a:rPr lang="en-US" sz="2800">
                <a:solidFill>
                  <a:schemeClr val="dk1"/>
                </a:solidFill>
                <a:latin typeface="Arial"/>
                <a:ea typeface="Arial"/>
                <a:cs typeface="Arial"/>
                <a:sym typeface="Arial"/>
              </a:rPr>
              <a:t>web services</a:t>
            </a:r>
            <a:endParaRPr/>
          </a:p>
        </p:txBody>
      </p:sp>
      <p:sp>
        <p:nvSpPr>
          <p:cNvPr descr="java or .NET sdks" id="852" name="Google Shape;852;p74"/>
          <p:cNvSpPr/>
          <p:nvPr/>
        </p:nvSpPr>
        <p:spPr>
          <a:xfrm>
            <a:off x="7349590" y="3336349"/>
            <a:ext cx="2442869"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Java or .NET SDKs</a:t>
            </a:r>
            <a:endParaRPr/>
          </a:p>
        </p:txBody>
      </p:sp>
      <p:sp>
        <p:nvSpPr>
          <p:cNvPr descr="amazon s3 with lifecycle policies." id="853" name="Google Shape;853;p74"/>
          <p:cNvSpPr/>
          <p:nvPr/>
        </p:nvSpPr>
        <p:spPr>
          <a:xfrm>
            <a:off x="7133447" y="4835262"/>
            <a:ext cx="3111821"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Amazon S3 with lifecycle policies</a:t>
            </a:r>
            <a:endParaRPr/>
          </a:p>
        </p:txBody>
      </p:sp>
      <p:sp>
        <p:nvSpPr>
          <p:cNvPr id="854" name="Google Shape;854;p7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55" name="Google Shape;855;p7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idx="1" type="body"/>
          </p:nvPr>
        </p:nvSpPr>
        <p:spPr>
          <a:xfrm>
            <a:off x="419100" y="2554356"/>
            <a:ext cx="912963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7: Storage</a:t>
            </a:r>
            <a:endParaRPr/>
          </a:p>
        </p:txBody>
      </p:sp>
      <p:sp>
        <p:nvSpPr>
          <p:cNvPr id="269" name="Google Shape;269;p3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1: Amazon Elastic Block Store (Amazon EBS)</a:t>
            </a:r>
            <a:endParaRPr/>
          </a:p>
        </p:txBody>
      </p:sp>
      <p:sp>
        <p:nvSpPr>
          <p:cNvPr id="270" name="Google Shape;270;p3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7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Lifecycle policies</a:t>
            </a:r>
            <a:endParaRPr/>
          </a:p>
        </p:txBody>
      </p:sp>
      <p:sp>
        <p:nvSpPr>
          <p:cNvPr id="861" name="Google Shape;861;p75"/>
          <p:cNvSpPr txBox="1"/>
          <p:nvPr>
            <p:ph idx="1" type="body"/>
          </p:nvPr>
        </p:nvSpPr>
        <p:spPr>
          <a:xfrm>
            <a:off x="238538" y="1440305"/>
            <a:ext cx="11330609" cy="49133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0C0"/>
              </a:buClr>
              <a:buSzPts val="2800"/>
              <a:buNone/>
            </a:pPr>
            <a:r>
              <a:rPr lang="en-US">
                <a:solidFill>
                  <a:srgbClr val="0070C0"/>
                </a:solidFill>
                <a:latin typeface="Arial"/>
                <a:ea typeface="Arial"/>
                <a:cs typeface="Arial"/>
                <a:sym typeface="Arial"/>
              </a:rPr>
              <a:t>Amazon</a:t>
            </a:r>
            <a:r>
              <a:rPr lang="en-US">
                <a:solidFill>
                  <a:srgbClr val="0070C0"/>
                </a:solidFill>
              </a:rPr>
              <a:t> </a:t>
            </a:r>
            <a:r>
              <a:rPr lang="en-US">
                <a:solidFill>
                  <a:srgbClr val="0070C0"/>
                </a:solidFill>
                <a:latin typeface="Arial"/>
                <a:ea typeface="Arial"/>
                <a:cs typeface="Arial"/>
                <a:sym typeface="Arial"/>
              </a:rPr>
              <a:t>S3</a:t>
            </a:r>
            <a:r>
              <a:rPr lang="en-US">
                <a:solidFill>
                  <a:srgbClr val="0070C0"/>
                </a:solidFill>
              </a:rPr>
              <a:t> </a:t>
            </a:r>
            <a:r>
              <a:rPr lang="en-US">
                <a:solidFill>
                  <a:srgbClr val="0070C0"/>
                </a:solidFill>
                <a:latin typeface="Arial"/>
                <a:ea typeface="Arial"/>
                <a:cs typeface="Arial"/>
                <a:sym typeface="Arial"/>
              </a:rPr>
              <a:t>lifecycle</a:t>
            </a:r>
            <a:r>
              <a:rPr lang="en-US">
                <a:solidFill>
                  <a:srgbClr val="0070C0"/>
                </a:solidFill>
              </a:rPr>
              <a:t> </a:t>
            </a:r>
            <a:r>
              <a:rPr lang="en-US">
                <a:solidFill>
                  <a:srgbClr val="0070C0"/>
                </a:solidFill>
                <a:latin typeface="Arial"/>
                <a:ea typeface="Arial"/>
                <a:cs typeface="Arial"/>
                <a:sym typeface="Arial"/>
              </a:rPr>
              <a:t>policies</a:t>
            </a:r>
            <a:r>
              <a:rPr lang="en-US">
                <a:solidFill>
                  <a:srgbClr val="0070C0"/>
                </a:solidFill>
              </a:rPr>
              <a:t> </a:t>
            </a:r>
            <a:r>
              <a:rPr lang="en-US"/>
              <a:t>enable you to delete or move objects based on age.</a:t>
            </a:r>
            <a:endParaRPr/>
          </a:p>
        </p:txBody>
      </p:sp>
      <p:grpSp>
        <p:nvGrpSpPr>
          <p:cNvPr id="862" name="Google Shape;862;p75"/>
          <p:cNvGrpSpPr/>
          <p:nvPr/>
        </p:nvGrpSpPr>
        <p:grpSpPr>
          <a:xfrm>
            <a:off x="945393" y="2832843"/>
            <a:ext cx="10137575" cy="2975293"/>
            <a:chOff x="945393" y="2832843"/>
            <a:chExt cx="10137575" cy="2975293"/>
          </a:xfrm>
        </p:grpSpPr>
        <p:sp>
          <p:nvSpPr>
            <p:cNvPr id="863" name="Google Shape;863;p75"/>
            <p:cNvSpPr/>
            <p:nvPr/>
          </p:nvSpPr>
          <p:spPr>
            <a:xfrm>
              <a:off x="945393" y="2832843"/>
              <a:ext cx="1683056" cy="2975293"/>
            </a:xfrm>
            <a:prstGeom prst="roundRect">
              <a:avLst>
                <a:gd fmla="val 16667" name="adj"/>
              </a:avLst>
            </a:prstGeom>
            <a:noFill/>
            <a:ln cap="flat" cmpd="sng" w="28575">
              <a:solidFill>
                <a:schemeClr val="accent2"/>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Amazon S3 Standard</a:t>
              </a:r>
              <a:endParaRPr b="1" sz="1867">
                <a:solidFill>
                  <a:schemeClr val="dk1"/>
                </a:solidFill>
                <a:latin typeface="Arial"/>
                <a:ea typeface="Arial"/>
                <a:cs typeface="Arial"/>
                <a:sym typeface="Arial"/>
              </a:endParaRPr>
            </a:p>
          </p:txBody>
        </p:sp>
        <p:pic>
          <p:nvPicPr>
            <p:cNvPr id="864" name="Google Shape;864;p75"/>
            <p:cNvPicPr preferRelativeResize="0"/>
            <p:nvPr/>
          </p:nvPicPr>
          <p:blipFill rotWithShape="1">
            <a:blip r:embed="rId3">
              <a:alphaModFix/>
            </a:blip>
            <a:srcRect b="0" l="0" r="0" t="0"/>
            <a:stretch/>
          </p:blipFill>
          <p:spPr>
            <a:xfrm>
              <a:off x="1183555" y="4013440"/>
              <a:ext cx="1192895" cy="1192895"/>
            </a:xfrm>
            <a:prstGeom prst="rect">
              <a:avLst/>
            </a:prstGeom>
            <a:noFill/>
            <a:ln>
              <a:noFill/>
            </a:ln>
          </p:spPr>
        </p:pic>
        <p:sp>
          <p:nvSpPr>
            <p:cNvPr id="865" name="Google Shape;865;p75"/>
            <p:cNvSpPr txBox="1"/>
            <p:nvPr/>
          </p:nvSpPr>
          <p:spPr>
            <a:xfrm>
              <a:off x="1004401" y="5125417"/>
              <a:ext cx="1551200"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600">
                  <a:solidFill>
                    <a:schemeClr val="dk1"/>
                  </a:solidFill>
                  <a:latin typeface="Arial"/>
                  <a:ea typeface="Arial"/>
                  <a:cs typeface="Arial"/>
                  <a:sym typeface="Arial"/>
                </a:rPr>
                <a:t>Preview2.mp4</a:t>
              </a:r>
              <a:endParaRPr i="1" sz="1867">
                <a:solidFill>
                  <a:schemeClr val="dk1"/>
                </a:solidFill>
                <a:latin typeface="Arial"/>
                <a:ea typeface="Arial"/>
                <a:cs typeface="Arial"/>
                <a:sym typeface="Arial"/>
              </a:endParaRPr>
            </a:p>
          </p:txBody>
        </p:sp>
        <p:grpSp>
          <p:nvGrpSpPr>
            <p:cNvPr id="866" name="Google Shape;866;p75"/>
            <p:cNvGrpSpPr/>
            <p:nvPr/>
          </p:nvGrpSpPr>
          <p:grpSpPr>
            <a:xfrm>
              <a:off x="2463538" y="4156658"/>
              <a:ext cx="1626109" cy="901172"/>
              <a:chOff x="1847653" y="2965826"/>
              <a:chExt cx="1219582" cy="675879"/>
            </a:xfrm>
          </p:grpSpPr>
          <p:sp>
            <p:nvSpPr>
              <p:cNvPr id="867" name="Google Shape;867;p75"/>
              <p:cNvSpPr/>
              <p:nvPr/>
            </p:nvSpPr>
            <p:spPr>
              <a:xfrm>
                <a:off x="1847653" y="2965826"/>
                <a:ext cx="1219582" cy="675879"/>
              </a:xfrm>
              <a:prstGeom prst="rightArrow">
                <a:avLst>
                  <a:gd fmla="val 50000" name="adj1"/>
                  <a:gd fmla="val 50000" name="adj2"/>
                </a:avLst>
              </a:prstGeom>
              <a:solidFill>
                <a:schemeClr val="accent2"/>
              </a:soli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868" name="Google Shape;868;p75"/>
              <p:cNvSpPr txBox="1"/>
              <p:nvPr/>
            </p:nvSpPr>
            <p:spPr>
              <a:xfrm>
                <a:off x="2069628" y="3166605"/>
                <a:ext cx="640080" cy="27432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30 days</a:t>
                </a:r>
                <a:endParaRPr/>
              </a:p>
            </p:txBody>
          </p:sp>
        </p:grpSp>
        <p:sp>
          <p:nvSpPr>
            <p:cNvPr id="869" name="Google Shape;869;p75"/>
            <p:cNvSpPr/>
            <p:nvPr/>
          </p:nvSpPr>
          <p:spPr>
            <a:xfrm>
              <a:off x="3830537" y="2832843"/>
              <a:ext cx="1683056" cy="2975293"/>
            </a:xfrm>
            <a:prstGeom prst="roundRect">
              <a:avLst>
                <a:gd fmla="val 16667" name="adj"/>
              </a:avLst>
            </a:prstGeom>
            <a:noFill/>
            <a:ln cap="flat" cmpd="sng" w="28575">
              <a:solidFill>
                <a:srgbClr val="E5E8E8"/>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Amazon S3 Standard - Infrequent Access</a:t>
              </a:r>
              <a:endParaRPr/>
            </a:p>
          </p:txBody>
        </p:sp>
        <p:pic>
          <p:nvPicPr>
            <p:cNvPr id="870" name="Google Shape;870;p75"/>
            <p:cNvPicPr preferRelativeResize="0"/>
            <p:nvPr/>
          </p:nvPicPr>
          <p:blipFill rotWithShape="1">
            <a:blip r:embed="rId4">
              <a:alphaModFix/>
            </a:blip>
            <a:srcRect b="0" l="0" r="0" t="0"/>
            <a:stretch/>
          </p:blipFill>
          <p:spPr>
            <a:xfrm>
              <a:off x="4089647" y="4013440"/>
              <a:ext cx="1192895" cy="1192895"/>
            </a:xfrm>
            <a:prstGeom prst="rect">
              <a:avLst/>
            </a:prstGeom>
            <a:noFill/>
            <a:ln>
              <a:noFill/>
            </a:ln>
          </p:spPr>
        </p:pic>
        <p:sp>
          <p:nvSpPr>
            <p:cNvPr id="871" name="Google Shape;871;p75"/>
            <p:cNvSpPr txBox="1"/>
            <p:nvPr/>
          </p:nvSpPr>
          <p:spPr>
            <a:xfrm>
              <a:off x="3910493" y="5125417"/>
              <a:ext cx="1551200"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600">
                  <a:solidFill>
                    <a:schemeClr val="dk1"/>
                  </a:solidFill>
                  <a:latin typeface="Arial"/>
                  <a:ea typeface="Arial"/>
                  <a:cs typeface="Arial"/>
                  <a:sym typeface="Arial"/>
                </a:rPr>
                <a:t>Preview2.mp4</a:t>
              </a:r>
              <a:endParaRPr i="1" sz="1867">
                <a:solidFill>
                  <a:schemeClr val="dk1"/>
                </a:solidFill>
                <a:latin typeface="Arial"/>
                <a:ea typeface="Arial"/>
                <a:cs typeface="Arial"/>
                <a:sym typeface="Arial"/>
              </a:endParaRPr>
            </a:p>
          </p:txBody>
        </p:sp>
        <p:grpSp>
          <p:nvGrpSpPr>
            <p:cNvPr id="872" name="Google Shape;872;p75"/>
            <p:cNvGrpSpPr/>
            <p:nvPr/>
          </p:nvGrpSpPr>
          <p:grpSpPr>
            <a:xfrm>
              <a:off x="5340079" y="4164405"/>
              <a:ext cx="1626109" cy="901172"/>
              <a:chOff x="4012123" y="2971636"/>
              <a:chExt cx="1219582" cy="675879"/>
            </a:xfrm>
          </p:grpSpPr>
          <p:sp>
            <p:nvSpPr>
              <p:cNvPr id="873" name="Google Shape;873;p75"/>
              <p:cNvSpPr/>
              <p:nvPr/>
            </p:nvSpPr>
            <p:spPr>
              <a:xfrm>
                <a:off x="4012123" y="2971636"/>
                <a:ext cx="1219582" cy="675879"/>
              </a:xfrm>
              <a:prstGeom prst="rightArrow">
                <a:avLst>
                  <a:gd fmla="val 50000" name="adj1"/>
                  <a:gd fmla="val 50000" name="adj2"/>
                </a:avLst>
              </a:prstGeom>
              <a:solidFill>
                <a:srgbClr val="E5E8E8"/>
              </a:solidFill>
              <a:ln cap="flat" cmpd="sng" w="9525">
                <a:solidFill>
                  <a:srgbClr val="E5E8E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874" name="Google Shape;874;p75"/>
              <p:cNvSpPr txBox="1"/>
              <p:nvPr/>
            </p:nvSpPr>
            <p:spPr>
              <a:xfrm>
                <a:off x="4218674" y="3169549"/>
                <a:ext cx="640080" cy="274320"/>
              </a:xfrm>
              <a:prstGeom prst="rect">
                <a:avLst/>
              </a:prstGeom>
              <a:solidFill>
                <a:srgbClr val="E5E8E8"/>
              </a:solidFill>
              <a:ln cap="flat" cmpd="sng" w="9525">
                <a:solidFill>
                  <a:srgbClr val="E5E8E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60 days</a:t>
                </a:r>
                <a:endParaRPr/>
              </a:p>
            </p:txBody>
          </p:sp>
        </p:grpSp>
        <p:sp>
          <p:nvSpPr>
            <p:cNvPr id="875" name="Google Shape;875;p75"/>
            <p:cNvSpPr/>
            <p:nvPr/>
          </p:nvSpPr>
          <p:spPr>
            <a:xfrm>
              <a:off x="6664597" y="2832843"/>
              <a:ext cx="1683056" cy="2975293"/>
            </a:xfrm>
            <a:prstGeom prst="roundRect">
              <a:avLst>
                <a:gd fmla="val 16667" name="adj"/>
              </a:avLst>
            </a:prstGeom>
            <a:noFill/>
            <a:ln cap="flat" cmpd="sng" w="28575">
              <a:solidFill>
                <a:srgbClr val="F5F7F7"/>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Amazon </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S3 Glacier</a:t>
              </a:r>
              <a:endParaRPr b="1" sz="1867">
                <a:solidFill>
                  <a:schemeClr val="dk1"/>
                </a:solidFill>
                <a:latin typeface="Arial"/>
                <a:ea typeface="Arial"/>
                <a:cs typeface="Arial"/>
                <a:sym typeface="Arial"/>
              </a:endParaRPr>
            </a:p>
          </p:txBody>
        </p:sp>
        <p:pic>
          <p:nvPicPr>
            <p:cNvPr id="876" name="Google Shape;876;p75"/>
            <p:cNvPicPr preferRelativeResize="0"/>
            <p:nvPr/>
          </p:nvPicPr>
          <p:blipFill rotWithShape="1">
            <a:blip r:embed="rId5">
              <a:alphaModFix/>
            </a:blip>
            <a:srcRect b="0" l="0" r="0" t="0"/>
            <a:stretch/>
          </p:blipFill>
          <p:spPr>
            <a:xfrm>
              <a:off x="6975607" y="4010798"/>
              <a:ext cx="1192895" cy="1192895"/>
            </a:xfrm>
            <a:prstGeom prst="rect">
              <a:avLst/>
            </a:prstGeom>
            <a:noFill/>
            <a:ln>
              <a:noFill/>
            </a:ln>
          </p:spPr>
        </p:pic>
        <p:sp>
          <p:nvSpPr>
            <p:cNvPr id="877" name="Google Shape;877;p75"/>
            <p:cNvSpPr txBox="1"/>
            <p:nvPr/>
          </p:nvSpPr>
          <p:spPr>
            <a:xfrm>
              <a:off x="6796453" y="5122776"/>
              <a:ext cx="1551200"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600">
                  <a:solidFill>
                    <a:schemeClr val="dk1"/>
                  </a:solidFill>
                  <a:latin typeface="Arial"/>
                  <a:ea typeface="Arial"/>
                  <a:cs typeface="Arial"/>
                  <a:sym typeface="Arial"/>
                </a:rPr>
                <a:t>Preview2.mp4</a:t>
              </a:r>
              <a:endParaRPr i="1" sz="1867">
                <a:solidFill>
                  <a:schemeClr val="dk1"/>
                </a:solidFill>
                <a:latin typeface="Arial"/>
                <a:ea typeface="Arial"/>
                <a:cs typeface="Arial"/>
                <a:sym typeface="Arial"/>
              </a:endParaRPr>
            </a:p>
          </p:txBody>
        </p:sp>
        <p:grpSp>
          <p:nvGrpSpPr>
            <p:cNvPr id="878" name="Google Shape;878;p75"/>
            <p:cNvGrpSpPr/>
            <p:nvPr/>
          </p:nvGrpSpPr>
          <p:grpSpPr>
            <a:xfrm>
              <a:off x="8187340" y="4164405"/>
              <a:ext cx="1626109" cy="901172"/>
              <a:chOff x="6160441" y="2971635"/>
              <a:chExt cx="1219582" cy="675879"/>
            </a:xfrm>
          </p:grpSpPr>
          <p:sp>
            <p:nvSpPr>
              <p:cNvPr id="879" name="Google Shape;879;p75"/>
              <p:cNvSpPr/>
              <p:nvPr/>
            </p:nvSpPr>
            <p:spPr>
              <a:xfrm>
                <a:off x="6160441" y="2971635"/>
                <a:ext cx="1219582" cy="675879"/>
              </a:xfrm>
              <a:prstGeom prst="rightArrow">
                <a:avLst>
                  <a:gd fmla="val 50000" name="adj1"/>
                  <a:gd fmla="val 50000" name="adj2"/>
                </a:avLst>
              </a:prstGeom>
              <a:solidFill>
                <a:srgbClr val="F5F7F7"/>
              </a:solidFill>
              <a:ln cap="flat" cmpd="sng" w="9525">
                <a:solidFill>
                  <a:srgbClr val="F5F7F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Arial"/>
                  <a:ea typeface="Arial"/>
                  <a:cs typeface="Arial"/>
                  <a:sym typeface="Arial"/>
                </a:endParaRPr>
              </a:p>
            </p:txBody>
          </p:sp>
          <p:sp>
            <p:nvSpPr>
              <p:cNvPr id="880" name="Google Shape;880;p75"/>
              <p:cNvSpPr txBox="1"/>
              <p:nvPr/>
            </p:nvSpPr>
            <p:spPr>
              <a:xfrm>
                <a:off x="6376138" y="3162134"/>
                <a:ext cx="640080" cy="274320"/>
              </a:xfrm>
              <a:prstGeom prst="rect">
                <a:avLst/>
              </a:prstGeom>
              <a:solidFill>
                <a:srgbClr val="F5F7F7"/>
              </a:solidFill>
              <a:ln cap="flat" cmpd="sng" w="9525">
                <a:solidFill>
                  <a:srgbClr val="F5F7F7"/>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365 days</a:t>
                </a:r>
                <a:endParaRPr/>
              </a:p>
            </p:txBody>
          </p:sp>
        </p:grpSp>
        <p:grpSp>
          <p:nvGrpSpPr>
            <p:cNvPr id="881" name="Google Shape;881;p75"/>
            <p:cNvGrpSpPr/>
            <p:nvPr/>
          </p:nvGrpSpPr>
          <p:grpSpPr>
            <a:xfrm>
              <a:off x="9531768" y="2854136"/>
              <a:ext cx="1551200" cy="2690475"/>
              <a:chOff x="7148826" y="1800395"/>
              <a:chExt cx="1163400" cy="2017856"/>
            </a:xfrm>
          </p:grpSpPr>
          <p:pic>
            <p:nvPicPr>
              <p:cNvPr descr="Garbage, Basket, Bin, Trash, Rubbish, Waste, Metal, Can" id="882" name="Google Shape;882;p75"/>
              <p:cNvPicPr preferRelativeResize="0"/>
              <p:nvPr/>
            </p:nvPicPr>
            <p:blipFill rotWithShape="1">
              <a:blip r:embed="rId6">
                <a:alphaModFix/>
              </a:blip>
              <a:srcRect b="0" l="0" r="0" t="0"/>
              <a:stretch/>
            </p:blipFill>
            <p:spPr>
              <a:xfrm>
                <a:off x="7238664" y="2793242"/>
                <a:ext cx="983724" cy="1025009"/>
              </a:xfrm>
              <a:prstGeom prst="rect">
                <a:avLst/>
              </a:prstGeom>
              <a:noFill/>
              <a:ln>
                <a:noFill/>
              </a:ln>
            </p:spPr>
          </p:pic>
          <p:sp>
            <p:nvSpPr>
              <p:cNvPr id="883" name="Google Shape;883;p75"/>
              <p:cNvSpPr txBox="1"/>
              <p:nvPr/>
            </p:nvSpPr>
            <p:spPr>
              <a:xfrm>
                <a:off x="7148826" y="1800395"/>
                <a:ext cx="1163400"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Delete</a:t>
                </a:r>
                <a:endParaRPr b="1" sz="1867">
                  <a:solidFill>
                    <a:schemeClr val="dk1"/>
                  </a:solidFill>
                  <a:latin typeface="Arial"/>
                  <a:ea typeface="Arial"/>
                  <a:cs typeface="Arial"/>
                  <a:sym typeface="Arial"/>
                </a:endParaRPr>
              </a:p>
            </p:txBody>
          </p:sp>
        </p:grpSp>
      </p:grpSp>
      <p:sp>
        <p:nvSpPr>
          <p:cNvPr id="884" name="Google Shape;884;p7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85" name="Google Shape;885;p7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7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Storage comparison</a:t>
            </a:r>
            <a:endParaRPr/>
          </a:p>
        </p:txBody>
      </p:sp>
      <p:graphicFrame>
        <p:nvGraphicFramePr>
          <p:cNvPr descr="table comparing Amazon S3 with Amazon Glacier. The criteria are data volume, average latency, item size, cost per GB per month, type of billed requests, and price for retrieving data." id="891" name="Google Shape;891;p76"/>
          <p:cNvGraphicFramePr/>
          <p:nvPr/>
        </p:nvGraphicFramePr>
        <p:xfrm>
          <a:off x="643041" y="1486412"/>
          <a:ext cx="3000000" cy="3000000"/>
        </p:xfrm>
        <a:graphic>
          <a:graphicData uri="http://schemas.openxmlformats.org/drawingml/2006/table">
            <a:tbl>
              <a:tblPr bandRow="1" firstRow="1">
                <a:noFill/>
                <a:tableStyleId>{663184EF-E9C0-487B-8662-A23ADC36E6B0}</a:tableStyleId>
              </a:tblPr>
              <a:tblGrid>
                <a:gridCol w="3600450"/>
                <a:gridCol w="3228975"/>
                <a:gridCol w="4076500"/>
              </a:tblGrid>
              <a:tr h="370850">
                <a:tc>
                  <a:txBody>
                    <a:bodyPr/>
                    <a:lstStyle/>
                    <a:p>
                      <a:pPr indent="0" lvl="0" marL="0" marR="0" rtl="0" algn="l">
                        <a:spcBef>
                          <a:spcPts val="0"/>
                        </a:spcBef>
                        <a:spcAft>
                          <a:spcPts val="0"/>
                        </a:spcAft>
                        <a:buNone/>
                      </a:pPr>
                      <a:r>
                        <a:t/>
                      </a:r>
                      <a:endParaRPr b="0" i="0" sz="1800">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3200">
                          <a:solidFill>
                            <a:schemeClr val="dk1"/>
                          </a:solidFill>
                          <a:latin typeface="Arial"/>
                          <a:ea typeface="Arial"/>
                          <a:cs typeface="Arial"/>
                          <a:sym typeface="Arial"/>
                        </a:rPr>
                        <a:t>Amazon S3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3200">
                          <a:solidFill>
                            <a:schemeClr val="dk1"/>
                          </a:solidFill>
                          <a:latin typeface="Arial"/>
                          <a:ea typeface="Arial"/>
                          <a:cs typeface="Arial"/>
                          <a:sym typeface="Arial"/>
                        </a:rPr>
                        <a:t>Amazon S3 Glacier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0" i="0" lang="en-US" sz="2800">
                          <a:latin typeface="Arial"/>
                          <a:ea typeface="Arial"/>
                          <a:cs typeface="Arial"/>
                          <a:sym typeface="Arial"/>
                        </a:rPr>
                        <a:t>Data Volume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800">
                          <a:latin typeface="Arial"/>
                          <a:ea typeface="Arial"/>
                          <a:cs typeface="Arial"/>
                          <a:sym typeface="Arial"/>
                        </a:rPr>
                        <a:t>No limit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800">
                          <a:latin typeface="Arial"/>
                          <a:ea typeface="Arial"/>
                          <a:cs typeface="Arial"/>
                          <a:sym typeface="Arial"/>
                        </a:rPr>
                        <a:t>No limit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rPr b="0" i="0" lang="en-US" sz="2800">
                          <a:latin typeface="Arial"/>
                          <a:ea typeface="Arial"/>
                          <a:cs typeface="Arial"/>
                          <a:sym typeface="Arial"/>
                        </a:rPr>
                        <a:t>Average Latency</a:t>
                      </a:r>
                      <a:endParaRPr/>
                    </a:p>
                  </a:txBody>
                  <a:tcPr marT="45725" marB="45725" marR="91450" marL="91450" anchor="ctr">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tcPr>
                </a:tc>
                <a:tc>
                  <a:txBody>
                    <a:bodyPr/>
                    <a:lstStyle/>
                    <a:p>
                      <a:pPr indent="0" lvl="0" marL="0" marR="0" rtl="0" algn="ctr">
                        <a:spcBef>
                          <a:spcPts val="0"/>
                        </a:spcBef>
                        <a:spcAft>
                          <a:spcPts val="0"/>
                        </a:spcAft>
                        <a:buNone/>
                      </a:pPr>
                      <a:r>
                        <a:rPr b="0" i="0" lang="en-US" sz="2800">
                          <a:latin typeface="Arial"/>
                          <a:ea typeface="Arial"/>
                          <a:cs typeface="Arial"/>
                          <a:sym typeface="Arial"/>
                        </a:rPr>
                        <a:t>ms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800">
                          <a:latin typeface="Arial"/>
                          <a:ea typeface="Arial"/>
                          <a:cs typeface="Arial"/>
                          <a:sym typeface="Arial"/>
                        </a:rPr>
                        <a:t>minutes/hours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rPr b="0" i="0" lang="en-US" sz="2800">
                          <a:latin typeface="Arial"/>
                          <a:ea typeface="Arial"/>
                          <a:cs typeface="Arial"/>
                          <a:sym typeface="Arial"/>
                        </a:rPr>
                        <a:t>Item Size</a:t>
                      </a:r>
                      <a:endParaRPr/>
                    </a:p>
                  </a:txBody>
                  <a:tcPr marT="45725" marB="45725" marR="91450" marL="91450" anchor="ctr">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2800">
                          <a:latin typeface="Arial"/>
                          <a:ea typeface="Arial"/>
                          <a:cs typeface="Arial"/>
                          <a:sym typeface="Arial"/>
                        </a:rPr>
                        <a:t>5 TB maximum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800">
                          <a:latin typeface="Arial"/>
                          <a:ea typeface="Arial"/>
                          <a:cs typeface="Arial"/>
                          <a:sym typeface="Arial"/>
                        </a:rPr>
                        <a:t>40 TB maximum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rPr b="0" i="0" lang="en-US" sz="2800">
                          <a:latin typeface="Arial"/>
                          <a:ea typeface="Arial"/>
                          <a:cs typeface="Arial"/>
                          <a:sym typeface="Arial"/>
                        </a:rPr>
                        <a:t>Cost/GB per Month</a:t>
                      </a:r>
                      <a:endParaRPr/>
                    </a:p>
                  </a:txBody>
                  <a:tcPr marT="45725" marB="45725" marR="91450" marL="91450" anchor="ctr">
                    <a:lnR cap="flat" cmpd="sng" w="127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chemeClr val="dk1"/>
                        </a:buClr>
                        <a:buSzPts val="2800"/>
                        <a:buFont typeface="Arial"/>
                        <a:buNone/>
                      </a:pPr>
                      <a:r>
                        <a:rPr b="0" i="0" lang="en-US" sz="2800">
                          <a:latin typeface="Arial"/>
                          <a:ea typeface="Arial"/>
                          <a:cs typeface="Arial"/>
                          <a:sym typeface="Arial"/>
                        </a:rPr>
                        <a:t>Higher cost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Arial"/>
                        <a:buNone/>
                      </a:pPr>
                      <a:r>
                        <a:rPr b="0" i="0" lang="en-US" sz="2800">
                          <a:latin typeface="Arial"/>
                          <a:ea typeface="Arial"/>
                          <a:cs typeface="Arial"/>
                          <a:sym typeface="Arial"/>
                        </a:rPr>
                        <a:t>Lower cost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rPr b="0" i="0" lang="en-US" sz="2800">
                          <a:latin typeface="Arial"/>
                          <a:ea typeface="Arial"/>
                          <a:cs typeface="Arial"/>
                          <a:sym typeface="Arial"/>
                        </a:rPr>
                        <a:t>Billed Requests</a:t>
                      </a:r>
                      <a:endParaRPr/>
                    </a:p>
                  </a:txBody>
                  <a:tcPr marT="45725" marB="45725" marR="91450" marL="91450" anchor="ctr">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0" i="0" lang="en-US" sz="2800">
                          <a:latin typeface="Arial"/>
                          <a:ea typeface="Arial"/>
                          <a:cs typeface="Arial"/>
                          <a:sym typeface="Arial"/>
                        </a:rPr>
                        <a:t>PUT, COPY, POST, LIST, and 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800">
                          <a:latin typeface="Arial"/>
                          <a:ea typeface="Arial"/>
                          <a:cs typeface="Arial"/>
                          <a:sym typeface="Arial"/>
                        </a:rPr>
                        <a:t>UPLOAD and retrieval</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rPr b="0" i="0" lang="en-US" sz="2800">
                          <a:latin typeface="Arial"/>
                          <a:ea typeface="Arial"/>
                          <a:cs typeface="Arial"/>
                          <a:sym typeface="Arial"/>
                        </a:rPr>
                        <a:t>Retrieval Pricing</a:t>
                      </a:r>
                      <a:endParaRPr/>
                    </a:p>
                  </a:txBody>
                  <a:tcPr marT="45725" marB="45725" marR="91450" marL="91450" anchor="ctr">
                    <a:lnR cap="flat" cmpd="sng" w="12700">
                      <a:solidFill>
                        <a:schemeClr val="dk1"/>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800">
                          <a:latin typeface="Arial"/>
                          <a:ea typeface="Arial"/>
                          <a:cs typeface="Arial"/>
                          <a:sym typeface="Arial"/>
                        </a:rPr>
                        <a:t>¢ </a:t>
                      </a:r>
                      <a:endParaRPr/>
                    </a:p>
                    <a:p>
                      <a:pPr indent="0" lvl="0" marL="0" marR="0" rtl="0" algn="ctr">
                        <a:spcBef>
                          <a:spcPts val="0"/>
                        </a:spcBef>
                        <a:spcAft>
                          <a:spcPts val="0"/>
                        </a:spcAft>
                        <a:buNone/>
                      </a:pPr>
                      <a:r>
                        <a:rPr b="0" i="0" lang="en-US" sz="2800">
                          <a:latin typeface="Arial"/>
                          <a:ea typeface="Arial"/>
                          <a:cs typeface="Arial"/>
                          <a:sym typeface="Arial"/>
                        </a:rPr>
                        <a:t>Per request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800">
                          <a:latin typeface="Arial"/>
                          <a:ea typeface="Arial"/>
                          <a:cs typeface="Arial"/>
                          <a:sym typeface="Arial"/>
                        </a:rPr>
                        <a:t>¢¢</a:t>
                      </a:r>
                      <a:endParaRPr/>
                    </a:p>
                    <a:p>
                      <a:pPr indent="0" lvl="0" marL="0" marR="0" rtl="0" algn="ctr">
                        <a:spcBef>
                          <a:spcPts val="0"/>
                        </a:spcBef>
                        <a:spcAft>
                          <a:spcPts val="0"/>
                        </a:spcAft>
                        <a:buNone/>
                      </a:pPr>
                      <a:r>
                        <a:rPr b="0" i="0" lang="en-US" sz="2800">
                          <a:latin typeface="Arial"/>
                          <a:ea typeface="Arial"/>
                          <a:cs typeface="Arial"/>
                          <a:sym typeface="Arial"/>
                        </a:rPr>
                        <a:t>Per request and per GB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892" name="Google Shape;892;p7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93" name="Google Shape;893;p7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7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Server-side encryption</a:t>
            </a:r>
            <a:endParaRPr/>
          </a:p>
        </p:txBody>
      </p:sp>
      <p:grpSp>
        <p:nvGrpSpPr>
          <p:cNvPr descr="corporate data center with server and file." id="899" name="Google Shape;899;p77"/>
          <p:cNvGrpSpPr/>
          <p:nvPr/>
        </p:nvGrpSpPr>
        <p:grpSpPr>
          <a:xfrm>
            <a:off x="1136847" y="1648265"/>
            <a:ext cx="2070958" cy="1300561"/>
            <a:chOff x="1731207" y="1648265"/>
            <a:chExt cx="2070958" cy="1300561"/>
          </a:xfrm>
        </p:grpSpPr>
        <p:pic>
          <p:nvPicPr>
            <p:cNvPr id="900" name="Google Shape;900;p77"/>
            <p:cNvPicPr preferRelativeResize="0"/>
            <p:nvPr/>
          </p:nvPicPr>
          <p:blipFill rotWithShape="1">
            <a:blip r:embed="rId3">
              <a:alphaModFix/>
            </a:blip>
            <a:srcRect b="0" l="0" r="0" t="0"/>
            <a:stretch/>
          </p:blipFill>
          <p:spPr>
            <a:xfrm>
              <a:off x="2154533" y="2355258"/>
              <a:ext cx="469900" cy="469900"/>
            </a:xfrm>
            <a:prstGeom prst="rect">
              <a:avLst/>
            </a:prstGeom>
            <a:noFill/>
            <a:ln>
              <a:noFill/>
            </a:ln>
          </p:spPr>
        </p:pic>
        <p:sp>
          <p:nvSpPr>
            <p:cNvPr id="901" name="Google Shape;901;p77"/>
            <p:cNvSpPr/>
            <p:nvPr/>
          </p:nvSpPr>
          <p:spPr>
            <a:xfrm>
              <a:off x="3021044" y="2394228"/>
              <a:ext cx="464439" cy="391960"/>
            </a:xfrm>
            <a:prstGeom prst="flowChartDocument">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2" name="Google Shape;902;p77"/>
            <p:cNvSpPr/>
            <p:nvPr/>
          </p:nvSpPr>
          <p:spPr>
            <a:xfrm>
              <a:off x="1731207" y="1648265"/>
              <a:ext cx="2070958" cy="1300561"/>
            </a:xfrm>
            <a:prstGeom prst="rect">
              <a:avLst/>
            </a:prstGeom>
            <a:noFill/>
            <a:ln cap="flat" cmpd="sng" w="12700">
              <a:solidFill>
                <a:srgbClr val="5A6B86"/>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5A6B86"/>
                </a:buClr>
                <a:buSzPts val="1600"/>
                <a:buFont typeface="Arial"/>
                <a:buNone/>
              </a:pPr>
              <a:r>
                <a:rPr b="0" i="0" lang="en-US" sz="1600" u="none" cap="none" strike="noStrike">
                  <a:solidFill>
                    <a:srgbClr val="5A6B86"/>
                  </a:solidFill>
                  <a:latin typeface="Arial"/>
                  <a:ea typeface="Arial"/>
                  <a:cs typeface="Arial"/>
                  <a:sym typeface="Arial"/>
                </a:rPr>
                <a:t>Corporate </a:t>
              </a:r>
              <a:endParaRPr/>
            </a:p>
            <a:p>
              <a:pPr indent="0" lvl="0" marL="0" marR="0" rtl="0" algn="l">
                <a:lnSpc>
                  <a:spcPct val="100000"/>
                </a:lnSpc>
                <a:spcBef>
                  <a:spcPts val="0"/>
                </a:spcBef>
                <a:spcAft>
                  <a:spcPts val="0"/>
                </a:spcAft>
                <a:buClr>
                  <a:srgbClr val="5A6B86"/>
                </a:buClr>
                <a:buSzPts val="1600"/>
                <a:buFont typeface="Arial"/>
                <a:buNone/>
              </a:pPr>
              <a:r>
                <a:rPr b="0" i="0" lang="en-US" sz="1600" u="none" cap="none" strike="noStrike">
                  <a:solidFill>
                    <a:srgbClr val="5A6B86"/>
                  </a:solidFill>
                  <a:latin typeface="Arial"/>
                  <a:ea typeface="Arial"/>
                  <a:cs typeface="Arial"/>
                  <a:sym typeface="Arial"/>
                </a:rPr>
                <a:t>data center</a:t>
              </a:r>
              <a:endParaRPr/>
            </a:p>
          </p:txBody>
        </p:sp>
        <p:pic>
          <p:nvPicPr>
            <p:cNvPr id="903" name="Google Shape;903;p77"/>
            <p:cNvPicPr preferRelativeResize="0"/>
            <p:nvPr/>
          </p:nvPicPr>
          <p:blipFill rotWithShape="1">
            <a:blip r:embed="rId4">
              <a:alphaModFix/>
            </a:blip>
            <a:srcRect b="0" l="0" r="0" t="0"/>
            <a:stretch/>
          </p:blipFill>
          <p:spPr>
            <a:xfrm>
              <a:off x="1731207" y="1648266"/>
              <a:ext cx="457200" cy="457200"/>
            </a:xfrm>
            <a:prstGeom prst="rect">
              <a:avLst/>
            </a:prstGeom>
            <a:noFill/>
            <a:ln>
              <a:noFill/>
            </a:ln>
          </p:spPr>
        </p:pic>
      </p:grpSp>
      <p:cxnSp>
        <p:nvCxnSpPr>
          <p:cNvPr descr="right arrow from corporate data center to https  lock" id="904" name="Google Shape;904;p77"/>
          <p:cNvCxnSpPr/>
          <p:nvPr/>
        </p:nvCxnSpPr>
        <p:spPr>
          <a:xfrm>
            <a:off x="3322780" y="2257486"/>
            <a:ext cx="1828800" cy="0"/>
          </a:xfrm>
          <a:prstGeom prst="straightConnector1">
            <a:avLst/>
          </a:prstGeom>
          <a:noFill/>
          <a:ln cap="flat" cmpd="sng" w="12700">
            <a:solidFill>
              <a:srgbClr val="545B64"/>
            </a:solidFill>
            <a:prstDash val="solid"/>
            <a:miter lim="800000"/>
            <a:headEnd len="sm" w="sm" type="none"/>
            <a:tailEnd len="med" w="med" type="stealth"/>
          </a:ln>
        </p:spPr>
      </p:cxnSp>
      <p:grpSp>
        <p:nvGrpSpPr>
          <p:cNvPr descr="lock for https." id="905" name="Google Shape;905;p77"/>
          <p:cNvGrpSpPr/>
          <p:nvPr/>
        </p:nvGrpSpPr>
        <p:grpSpPr>
          <a:xfrm>
            <a:off x="5275893" y="1719866"/>
            <a:ext cx="914400" cy="1302668"/>
            <a:chOff x="5504493" y="1719866"/>
            <a:chExt cx="914400" cy="1302668"/>
          </a:xfrm>
        </p:grpSpPr>
        <p:pic>
          <p:nvPicPr>
            <p:cNvPr id="906" name="Google Shape;906;p77"/>
            <p:cNvPicPr preferRelativeResize="0"/>
            <p:nvPr/>
          </p:nvPicPr>
          <p:blipFill rotWithShape="1">
            <a:blip r:embed="rId5">
              <a:alphaModFix/>
            </a:blip>
            <a:srcRect b="0" l="0" r="0" t="0"/>
            <a:stretch/>
          </p:blipFill>
          <p:spPr>
            <a:xfrm>
              <a:off x="5504493" y="1719866"/>
              <a:ext cx="914400" cy="914400"/>
            </a:xfrm>
            <a:prstGeom prst="rect">
              <a:avLst/>
            </a:prstGeom>
            <a:noFill/>
            <a:ln>
              <a:noFill/>
            </a:ln>
          </p:spPr>
        </p:pic>
        <p:sp>
          <p:nvSpPr>
            <p:cNvPr id="907" name="Google Shape;907;p77"/>
            <p:cNvSpPr txBox="1"/>
            <p:nvPr/>
          </p:nvSpPr>
          <p:spPr>
            <a:xfrm>
              <a:off x="5635322" y="2683980"/>
              <a:ext cx="65274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https</a:t>
              </a:r>
              <a:endParaRPr/>
            </a:p>
          </p:txBody>
        </p:sp>
      </p:grpSp>
      <p:cxnSp>
        <p:nvCxnSpPr>
          <p:cNvPr descr="arrow from https lock to amazon s3 glacier." id="908" name="Google Shape;908;p77"/>
          <p:cNvCxnSpPr>
            <a:stCxn id="907" idx="2"/>
            <a:endCxn id="909" idx="0"/>
          </p:cNvCxnSpPr>
          <p:nvPr/>
        </p:nvCxnSpPr>
        <p:spPr>
          <a:xfrm flipH="1">
            <a:off x="4836094" y="3022534"/>
            <a:ext cx="897000" cy="1960200"/>
          </a:xfrm>
          <a:prstGeom prst="straightConnector1">
            <a:avLst/>
          </a:prstGeom>
          <a:noFill/>
          <a:ln cap="flat" cmpd="sng" w="12700">
            <a:solidFill>
              <a:srgbClr val="545B64"/>
            </a:solidFill>
            <a:prstDash val="solid"/>
            <a:miter lim="800000"/>
            <a:headEnd len="sm" w="sm" type="none"/>
            <a:tailEnd len="med" w="med" type="stealth"/>
          </a:ln>
        </p:spPr>
      </p:cxnSp>
      <p:cxnSp>
        <p:nvCxnSpPr>
          <p:cNvPr descr="arrow from https lock to amazon s3." id="910" name="Google Shape;910;p77"/>
          <p:cNvCxnSpPr>
            <a:stCxn id="907" idx="2"/>
            <a:endCxn id="911" idx="0"/>
          </p:cNvCxnSpPr>
          <p:nvPr/>
        </p:nvCxnSpPr>
        <p:spPr>
          <a:xfrm>
            <a:off x="5733094" y="3022534"/>
            <a:ext cx="1189800" cy="1960200"/>
          </a:xfrm>
          <a:prstGeom prst="straightConnector1">
            <a:avLst/>
          </a:prstGeom>
          <a:noFill/>
          <a:ln cap="flat" cmpd="sng" w="12700">
            <a:solidFill>
              <a:srgbClr val="545B64"/>
            </a:solidFill>
            <a:prstDash val="solid"/>
            <a:miter lim="800000"/>
            <a:headEnd len="sm" w="sm" type="none"/>
            <a:tailEnd len="med" w="med" type="stealth"/>
          </a:ln>
        </p:spPr>
      </p:cxnSp>
      <p:grpSp>
        <p:nvGrpSpPr>
          <p:cNvPr descr="amazon s3 glacier and amazon s3 in aws cloud." id="912" name="Google Shape;912;p77"/>
          <p:cNvGrpSpPr/>
          <p:nvPr/>
        </p:nvGrpSpPr>
        <p:grpSpPr>
          <a:xfrm>
            <a:off x="3675693" y="4252875"/>
            <a:ext cx="4114800" cy="2103120"/>
            <a:chOff x="4117653" y="4252875"/>
            <a:chExt cx="4114800" cy="2103120"/>
          </a:xfrm>
        </p:grpSpPr>
        <p:sp>
          <p:nvSpPr>
            <p:cNvPr id="913" name="Google Shape;913;p77"/>
            <p:cNvSpPr txBox="1"/>
            <p:nvPr/>
          </p:nvSpPr>
          <p:spPr>
            <a:xfrm>
              <a:off x="4127232" y="5812339"/>
              <a:ext cx="2301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S3 Glacier</a:t>
              </a:r>
              <a:endParaRPr/>
            </a:p>
          </p:txBody>
        </p:sp>
        <p:sp>
          <p:nvSpPr>
            <p:cNvPr id="914" name="Google Shape;914;p77"/>
            <p:cNvSpPr txBox="1"/>
            <p:nvPr/>
          </p:nvSpPr>
          <p:spPr>
            <a:xfrm>
              <a:off x="6724657" y="5812339"/>
              <a:ext cx="1280160" cy="3657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S3</a:t>
              </a:r>
              <a:endParaRPr/>
            </a:p>
          </p:txBody>
        </p:sp>
        <p:pic>
          <p:nvPicPr>
            <p:cNvPr id="911" name="Google Shape;911;p77"/>
            <p:cNvPicPr preferRelativeResize="0"/>
            <p:nvPr/>
          </p:nvPicPr>
          <p:blipFill rotWithShape="1">
            <a:blip r:embed="rId6">
              <a:alphaModFix/>
            </a:blip>
            <a:srcRect b="0" l="0" r="0" t="0"/>
            <a:stretch/>
          </p:blipFill>
          <p:spPr>
            <a:xfrm>
              <a:off x="7009137" y="4982759"/>
              <a:ext cx="711200" cy="711200"/>
            </a:xfrm>
            <a:prstGeom prst="rect">
              <a:avLst/>
            </a:prstGeom>
            <a:noFill/>
            <a:ln>
              <a:noFill/>
            </a:ln>
          </p:spPr>
        </p:pic>
        <p:pic>
          <p:nvPicPr>
            <p:cNvPr id="909" name="Google Shape;909;p77"/>
            <p:cNvPicPr preferRelativeResize="0"/>
            <p:nvPr/>
          </p:nvPicPr>
          <p:blipFill rotWithShape="1">
            <a:blip r:embed="rId7">
              <a:alphaModFix/>
            </a:blip>
            <a:srcRect b="0" l="0" r="0" t="0"/>
            <a:stretch/>
          </p:blipFill>
          <p:spPr>
            <a:xfrm>
              <a:off x="4922584" y="4982759"/>
              <a:ext cx="711200" cy="711200"/>
            </a:xfrm>
            <a:prstGeom prst="rect">
              <a:avLst/>
            </a:prstGeom>
            <a:noFill/>
            <a:ln>
              <a:noFill/>
            </a:ln>
          </p:spPr>
        </p:pic>
        <p:grpSp>
          <p:nvGrpSpPr>
            <p:cNvPr descr="aws cloud." id="915" name="Google Shape;915;p77"/>
            <p:cNvGrpSpPr/>
            <p:nvPr/>
          </p:nvGrpSpPr>
          <p:grpSpPr>
            <a:xfrm>
              <a:off x="4117653" y="4252875"/>
              <a:ext cx="4114800" cy="2103120"/>
              <a:chOff x="4117653" y="4252875"/>
              <a:chExt cx="4114800" cy="2103120"/>
            </a:xfrm>
          </p:grpSpPr>
          <p:pic>
            <p:nvPicPr>
              <p:cNvPr id="916" name="Google Shape;916;p77"/>
              <p:cNvPicPr preferRelativeResize="0"/>
              <p:nvPr/>
            </p:nvPicPr>
            <p:blipFill rotWithShape="1">
              <a:blip r:embed="rId8">
                <a:alphaModFix/>
              </a:blip>
              <a:srcRect b="0" l="0" r="0" t="0"/>
              <a:stretch/>
            </p:blipFill>
            <p:spPr>
              <a:xfrm>
                <a:off x="4117653" y="4252875"/>
                <a:ext cx="457200" cy="457200"/>
              </a:xfrm>
              <a:prstGeom prst="rect">
                <a:avLst/>
              </a:prstGeom>
              <a:noFill/>
              <a:ln>
                <a:noFill/>
              </a:ln>
            </p:spPr>
          </p:pic>
          <p:sp>
            <p:nvSpPr>
              <p:cNvPr id="917" name="Google Shape;917;p77"/>
              <p:cNvSpPr/>
              <p:nvPr/>
            </p:nvSpPr>
            <p:spPr>
              <a:xfrm>
                <a:off x="4117653" y="4252875"/>
                <a:ext cx="4114800" cy="2103120"/>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AWS Cloud</a:t>
                </a:r>
                <a:endParaRPr/>
              </a:p>
            </p:txBody>
          </p:sp>
        </p:grpSp>
      </p:grpSp>
      <p:grpSp>
        <p:nvGrpSpPr>
          <p:cNvPr descr="applications on amazon ec2 in aws cloud." id="918" name="Google Shape;918;p77"/>
          <p:cNvGrpSpPr/>
          <p:nvPr/>
        </p:nvGrpSpPr>
        <p:grpSpPr>
          <a:xfrm>
            <a:off x="8239704" y="1558939"/>
            <a:ext cx="3333436" cy="1645920"/>
            <a:chOff x="8239704" y="1558939"/>
            <a:chExt cx="3333436" cy="1645920"/>
          </a:xfrm>
        </p:grpSpPr>
        <p:sp>
          <p:nvSpPr>
            <p:cNvPr id="919" name="Google Shape;919;p77"/>
            <p:cNvSpPr txBox="1"/>
            <p:nvPr/>
          </p:nvSpPr>
          <p:spPr>
            <a:xfrm>
              <a:off x="10059835" y="2811496"/>
              <a:ext cx="151330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Amazon EC2</a:t>
              </a:r>
              <a:endParaRPr/>
            </a:p>
          </p:txBody>
        </p:sp>
        <p:sp>
          <p:nvSpPr>
            <p:cNvPr id="920" name="Google Shape;920;p77"/>
            <p:cNvSpPr txBox="1"/>
            <p:nvPr/>
          </p:nvSpPr>
          <p:spPr>
            <a:xfrm>
              <a:off x="8239704" y="2630559"/>
              <a:ext cx="230190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Your Applications on</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Amazon EC2</a:t>
              </a:r>
              <a:endParaRPr/>
            </a:p>
          </p:txBody>
        </p:sp>
        <p:pic>
          <p:nvPicPr>
            <p:cNvPr id="921" name="Google Shape;921;p77"/>
            <p:cNvPicPr preferRelativeResize="0"/>
            <p:nvPr/>
          </p:nvPicPr>
          <p:blipFill rotWithShape="1">
            <a:blip r:embed="rId9">
              <a:alphaModFix/>
            </a:blip>
            <a:srcRect b="0" l="0" r="0" t="0"/>
            <a:stretch/>
          </p:blipFill>
          <p:spPr>
            <a:xfrm>
              <a:off x="10460887" y="1990678"/>
              <a:ext cx="711200" cy="711200"/>
            </a:xfrm>
            <a:prstGeom prst="rect">
              <a:avLst/>
            </a:prstGeom>
            <a:noFill/>
            <a:ln>
              <a:noFill/>
            </a:ln>
          </p:spPr>
        </p:pic>
        <p:pic>
          <p:nvPicPr>
            <p:cNvPr id="922" name="Google Shape;922;p77"/>
            <p:cNvPicPr preferRelativeResize="0"/>
            <p:nvPr/>
          </p:nvPicPr>
          <p:blipFill rotWithShape="1">
            <a:blip r:embed="rId10">
              <a:alphaModFix/>
            </a:blip>
            <a:srcRect b="0" l="0" r="0" t="0"/>
            <a:stretch/>
          </p:blipFill>
          <p:spPr>
            <a:xfrm>
              <a:off x="9020416" y="2213221"/>
              <a:ext cx="469900" cy="469900"/>
            </a:xfrm>
            <a:prstGeom prst="rect">
              <a:avLst/>
            </a:prstGeom>
            <a:noFill/>
            <a:ln>
              <a:noFill/>
            </a:ln>
          </p:spPr>
        </p:pic>
        <p:pic>
          <p:nvPicPr>
            <p:cNvPr id="923" name="Google Shape;923;p77"/>
            <p:cNvPicPr preferRelativeResize="0"/>
            <p:nvPr/>
          </p:nvPicPr>
          <p:blipFill rotWithShape="1">
            <a:blip r:embed="rId11">
              <a:alphaModFix/>
            </a:blip>
            <a:srcRect b="0" l="0" r="0" t="0"/>
            <a:stretch/>
          </p:blipFill>
          <p:spPr>
            <a:xfrm>
              <a:off x="9363316" y="2203696"/>
              <a:ext cx="469900" cy="469900"/>
            </a:xfrm>
            <a:prstGeom prst="rect">
              <a:avLst/>
            </a:prstGeom>
            <a:noFill/>
            <a:ln>
              <a:noFill/>
            </a:ln>
          </p:spPr>
        </p:pic>
        <p:pic>
          <p:nvPicPr>
            <p:cNvPr id="924" name="Google Shape;924;p77"/>
            <p:cNvPicPr preferRelativeResize="0"/>
            <p:nvPr/>
          </p:nvPicPr>
          <p:blipFill rotWithShape="1">
            <a:blip r:embed="rId12">
              <a:alphaModFix/>
            </a:blip>
            <a:srcRect b="0" l="0" r="0" t="0"/>
            <a:stretch/>
          </p:blipFill>
          <p:spPr>
            <a:xfrm>
              <a:off x="8639416" y="2203696"/>
              <a:ext cx="469900" cy="469900"/>
            </a:xfrm>
            <a:prstGeom prst="rect">
              <a:avLst/>
            </a:prstGeom>
            <a:noFill/>
            <a:ln>
              <a:noFill/>
            </a:ln>
          </p:spPr>
        </p:pic>
        <p:grpSp>
          <p:nvGrpSpPr>
            <p:cNvPr descr="aws cloud." id="925" name="Google Shape;925;p77"/>
            <p:cNvGrpSpPr/>
            <p:nvPr/>
          </p:nvGrpSpPr>
          <p:grpSpPr>
            <a:xfrm>
              <a:off x="8500986" y="1558939"/>
              <a:ext cx="2926080" cy="1645920"/>
              <a:chOff x="7540866" y="1558939"/>
              <a:chExt cx="2926080" cy="1645920"/>
            </a:xfrm>
          </p:grpSpPr>
          <p:pic>
            <p:nvPicPr>
              <p:cNvPr id="926" name="Google Shape;926;p77"/>
              <p:cNvPicPr preferRelativeResize="0"/>
              <p:nvPr/>
            </p:nvPicPr>
            <p:blipFill rotWithShape="1">
              <a:blip r:embed="rId13">
                <a:alphaModFix/>
              </a:blip>
              <a:srcRect b="0" l="0" r="0" t="0"/>
              <a:stretch/>
            </p:blipFill>
            <p:spPr>
              <a:xfrm>
                <a:off x="7540866" y="1558939"/>
                <a:ext cx="457200" cy="457200"/>
              </a:xfrm>
              <a:prstGeom prst="rect">
                <a:avLst/>
              </a:prstGeom>
              <a:noFill/>
              <a:ln>
                <a:noFill/>
              </a:ln>
            </p:spPr>
          </p:pic>
          <p:sp>
            <p:nvSpPr>
              <p:cNvPr id="927" name="Google Shape;927;p77"/>
              <p:cNvSpPr/>
              <p:nvPr/>
            </p:nvSpPr>
            <p:spPr>
              <a:xfrm>
                <a:off x="7540866" y="1558939"/>
                <a:ext cx="2926080" cy="1645920"/>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AWS Cloud</a:t>
                </a:r>
                <a:endParaRPr/>
              </a:p>
            </p:txBody>
          </p:sp>
        </p:grpSp>
      </p:grpSp>
      <p:cxnSp>
        <p:nvCxnSpPr>
          <p:cNvPr descr="left arrow from applications on ec2 to https lock." id="928" name="Google Shape;928;p77"/>
          <p:cNvCxnSpPr/>
          <p:nvPr/>
        </p:nvCxnSpPr>
        <p:spPr>
          <a:xfrm rot="10800000">
            <a:off x="6295930" y="2238622"/>
            <a:ext cx="1828800" cy="0"/>
          </a:xfrm>
          <a:prstGeom prst="straightConnector1">
            <a:avLst/>
          </a:prstGeom>
          <a:noFill/>
          <a:ln cap="flat" cmpd="sng" w="12700">
            <a:solidFill>
              <a:srgbClr val="545B64"/>
            </a:solidFill>
            <a:prstDash val="solid"/>
            <a:miter lim="800000"/>
            <a:headEnd len="sm" w="sm" type="none"/>
            <a:tailEnd len="med" w="med" type="stealth"/>
          </a:ln>
        </p:spPr>
      </p:cxnSp>
      <p:sp>
        <p:nvSpPr>
          <p:cNvPr id="929" name="Google Shape;929;p77"/>
          <p:cNvSpPr txBox="1"/>
          <p:nvPr/>
        </p:nvSpPr>
        <p:spPr>
          <a:xfrm>
            <a:off x="1506494" y="4758420"/>
            <a:ext cx="17443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Data is encrypted</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by default</a:t>
            </a:r>
            <a:endParaRPr/>
          </a:p>
        </p:txBody>
      </p:sp>
      <p:cxnSp>
        <p:nvCxnSpPr>
          <p:cNvPr id="930" name="Google Shape;930;p77"/>
          <p:cNvCxnSpPr>
            <a:stCxn id="929" idx="3"/>
            <a:endCxn id="909" idx="1"/>
          </p:cNvCxnSpPr>
          <p:nvPr/>
        </p:nvCxnSpPr>
        <p:spPr>
          <a:xfrm>
            <a:off x="3250882" y="5050808"/>
            <a:ext cx="1229700" cy="287700"/>
          </a:xfrm>
          <a:prstGeom prst="straightConnector1">
            <a:avLst/>
          </a:prstGeom>
          <a:noFill/>
          <a:ln cap="flat" cmpd="sng" w="12700">
            <a:solidFill>
              <a:srgbClr val="545B64"/>
            </a:solidFill>
            <a:prstDash val="solid"/>
            <a:miter lim="800000"/>
            <a:headEnd len="sm" w="sm" type="none"/>
            <a:tailEnd len="sm" w="sm" type="none"/>
          </a:ln>
        </p:spPr>
      </p:cxnSp>
      <p:sp>
        <p:nvSpPr>
          <p:cNvPr id="931" name="Google Shape;931;p77"/>
          <p:cNvSpPr txBox="1"/>
          <p:nvPr/>
        </p:nvSpPr>
        <p:spPr>
          <a:xfrm>
            <a:off x="8505747" y="4758420"/>
            <a:ext cx="282160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Your application must</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enable server-side encryption</a:t>
            </a:r>
            <a:endParaRPr/>
          </a:p>
        </p:txBody>
      </p:sp>
      <p:cxnSp>
        <p:nvCxnSpPr>
          <p:cNvPr id="932" name="Google Shape;932;p77"/>
          <p:cNvCxnSpPr>
            <a:stCxn id="911" idx="3"/>
            <a:endCxn id="931" idx="1"/>
          </p:cNvCxnSpPr>
          <p:nvPr/>
        </p:nvCxnSpPr>
        <p:spPr>
          <a:xfrm flipH="1" rot="10800000">
            <a:off x="7278377" y="5050659"/>
            <a:ext cx="1227300" cy="287700"/>
          </a:xfrm>
          <a:prstGeom prst="straightConnector1">
            <a:avLst/>
          </a:prstGeom>
          <a:noFill/>
          <a:ln cap="flat" cmpd="sng" w="12700">
            <a:solidFill>
              <a:srgbClr val="545B64"/>
            </a:solidFill>
            <a:prstDash val="solid"/>
            <a:miter lim="800000"/>
            <a:headEnd len="sm" w="sm" type="none"/>
            <a:tailEnd len="sm" w="sm" type="none"/>
          </a:ln>
        </p:spPr>
      </p:cxnSp>
      <p:sp>
        <p:nvSpPr>
          <p:cNvPr id="933" name="Google Shape;933;p7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934" name="Google Shape;934;p7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Security with Amazon S3 Glacier</a:t>
            </a:r>
            <a:endParaRPr/>
          </a:p>
        </p:txBody>
      </p:sp>
      <p:pic>
        <p:nvPicPr>
          <p:cNvPr descr="Amazon Glacier." id="940" name="Google Shape;940;p78"/>
          <p:cNvPicPr preferRelativeResize="0"/>
          <p:nvPr/>
        </p:nvPicPr>
        <p:blipFill rotWithShape="1">
          <a:blip r:embed="rId3">
            <a:alphaModFix/>
          </a:blip>
          <a:srcRect b="0" l="0" r="0" t="0"/>
          <a:stretch/>
        </p:blipFill>
        <p:spPr>
          <a:xfrm>
            <a:off x="2003456" y="2338926"/>
            <a:ext cx="1648948" cy="1648948"/>
          </a:xfrm>
          <a:prstGeom prst="rect">
            <a:avLst/>
          </a:prstGeom>
          <a:noFill/>
          <a:ln>
            <a:noFill/>
          </a:ln>
        </p:spPr>
      </p:pic>
      <p:sp>
        <p:nvSpPr>
          <p:cNvPr id="941" name="Google Shape;941;p78"/>
          <p:cNvSpPr txBox="1"/>
          <p:nvPr/>
        </p:nvSpPr>
        <p:spPr>
          <a:xfrm>
            <a:off x="1990648" y="4519074"/>
            <a:ext cx="1741122" cy="86177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Amazon S3 Glacier</a:t>
            </a:r>
            <a:endParaRPr/>
          </a:p>
        </p:txBody>
      </p:sp>
      <p:pic>
        <p:nvPicPr>
          <p:cNvPr descr="three forms of security: IAM, encryption, and encryption keys." id="942" name="Google Shape;942;p78"/>
          <p:cNvPicPr preferRelativeResize="0"/>
          <p:nvPr/>
        </p:nvPicPr>
        <p:blipFill rotWithShape="1">
          <a:blip r:embed="rId4">
            <a:alphaModFix/>
          </a:blip>
          <a:srcRect b="0" l="0" r="0" t="0"/>
          <a:stretch/>
        </p:blipFill>
        <p:spPr>
          <a:xfrm>
            <a:off x="5575456" y="1543049"/>
            <a:ext cx="2151101" cy="4943475"/>
          </a:xfrm>
          <a:prstGeom prst="rect">
            <a:avLst/>
          </a:prstGeom>
          <a:noFill/>
          <a:ln>
            <a:noFill/>
          </a:ln>
        </p:spPr>
      </p:pic>
      <p:sp>
        <p:nvSpPr>
          <p:cNvPr id="943" name="Google Shape;943;p78"/>
          <p:cNvSpPr txBox="1"/>
          <p:nvPr/>
        </p:nvSpPr>
        <p:spPr>
          <a:xfrm>
            <a:off x="7840629" y="1991428"/>
            <a:ext cx="3513398" cy="86177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Control access with </a:t>
            </a:r>
            <a:r>
              <a:rPr b="1" lang="en-US" sz="2800">
                <a:solidFill>
                  <a:schemeClr val="accent6"/>
                </a:solidFill>
                <a:latin typeface="Arial"/>
                <a:ea typeface="Arial"/>
                <a:cs typeface="Arial"/>
                <a:sym typeface="Arial"/>
              </a:rPr>
              <a:t>IAM</a:t>
            </a:r>
            <a:endParaRPr/>
          </a:p>
        </p:txBody>
      </p:sp>
      <p:sp>
        <p:nvSpPr>
          <p:cNvPr id="944" name="Google Shape;944;p78"/>
          <p:cNvSpPr txBox="1"/>
          <p:nvPr/>
        </p:nvSpPr>
        <p:spPr>
          <a:xfrm>
            <a:off x="7688457" y="3583899"/>
            <a:ext cx="4112116" cy="86177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Amazon S3 Glacier encrypts your data with </a:t>
            </a:r>
            <a:r>
              <a:rPr b="1" lang="en-US" sz="2800">
                <a:solidFill>
                  <a:schemeClr val="accent6"/>
                </a:solidFill>
                <a:latin typeface="Arial"/>
                <a:ea typeface="Arial"/>
                <a:cs typeface="Arial"/>
                <a:sym typeface="Arial"/>
              </a:rPr>
              <a:t>AES-256</a:t>
            </a:r>
            <a:endParaRPr/>
          </a:p>
        </p:txBody>
      </p:sp>
      <p:sp>
        <p:nvSpPr>
          <p:cNvPr id="945" name="Google Shape;945;p78"/>
          <p:cNvSpPr txBox="1"/>
          <p:nvPr/>
        </p:nvSpPr>
        <p:spPr>
          <a:xfrm>
            <a:off x="7688457" y="5279349"/>
            <a:ext cx="4258606" cy="86177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Amazon S3 Glacier manages your </a:t>
            </a:r>
            <a:r>
              <a:rPr b="1" lang="en-US" sz="2800">
                <a:solidFill>
                  <a:schemeClr val="accent6"/>
                </a:solidFill>
                <a:latin typeface="Arial"/>
                <a:ea typeface="Arial"/>
                <a:cs typeface="Arial"/>
                <a:sym typeface="Arial"/>
              </a:rPr>
              <a:t>keys</a:t>
            </a:r>
            <a:r>
              <a:rPr b="1" lang="en-US" sz="2800">
                <a:solidFill>
                  <a:schemeClr val="dk1"/>
                </a:solidFill>
                <a:latin typeface="Arial"/>
                <a:ea typeface="Arial"/>
                <a:cs typeface="Arial"/>
                <a:sym typeface="Arial"/>
              </a:rPr>
              <a:t> for you</a:t>
            </a:r>
            <a:endParaRPr b="1" sz="2800">
              <a:solidFill>
                <a:schemeClr val="accent2"/>
              </a:solidFill>
              <a:latin typeface="Arial"/>
              <a:ea typeface="Arial"/>
              <a:cs typeface="Arial"/>
              <a:sym typeface="Arial"/>
            </a:endParaRPr>
          </a:p>
        </p:txBody>
      </p:sp>
      <p:sp>
        <p:nvSpPr>
          <p:cNvPr id="946" name="Google Shape;946;p7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947" name="Google Shape;947;p7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79"/>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Section 4 key takeaways</a:t>
            </a:r>
            <a:endParaRPr/>
          </a:p>
        </p:txBody>
      </p:sp>
      <p:pic>
        <p:nvPicPr>
          <p:cNvPr id="953" name="Google Shape;953;p79"/>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
        <p:nvSpPr>
          <p:cNvPr id="954" name="Google Shape;954;p79"/>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Amazon S3 Glacier is a data archiving service that is designed for security, durability, and an extremely low cost.</a:t>
            </a:r>
            <a:endParaRPr/>
          </a:p>
          <a:p>
            <a:pPr indent="-228600" lvl="0" marL="228600" rtl="0" algn="l">
              <a:lnSpc>
                <a:spcPct val="90000"/>
              </a:lnSpc>
              <a:spcBef>
                <a:spcPts val="1000"/>
              </a:spcBef>
              <a:spcAft>
                <a:spcPts val="0"/>
              </a:spcAft>
              <a:buClr>
                <a:schemeClr val="dk1"/>
              </a:buClr>
              <a:buSzPts val="2800"/>
              <a:buChar char="•"/>
            </a:pPr>
            <a:r>
              <a:rPr lang="en-US"/>
              <a:t>Amazon S3 Glacier pricing is based on Region.</a:t>
            </a:r>
            <a:endParaRPr/>
          </a:p>
          <a:p>
            <a:pPr indent="-228600" lvl="0" marL="228600" rtl="0" algn="l">
              <a:lnSpc>
                <a:spcPct val="90000"/>
              </a:lnSpc>
              <a:spcBef>
                <a:spcPts val="1000"/>
              </a:spcBef>
              <a:spcAft>
                <a:spcPts val="0"/>
              </a:spcAft>
              <a:buClr>
                <a:schemeClr val="dk1"/>
              </a:buClr>
              <a:buSzPts val="2800"/>
              <a:buChar char="•"/>
            </a:pPr>
            <a:r>
              <a:rPr lang="en-US"/>
              <a:t>Its extremely low-cost design works well for long-term archiving. </a:t>
            </a:r>
            <a:endParaRPr/>
          </a:p>
          <a:p>
            <a:pPr indent="-228600" lvl="0" marL="228600" rtl="0" algn="l">
              <a:lnSpc>
                <a:spcPct val="90000"/>
              </a:lnSpc>
              <a:spcBef>
                <a:spcPts val="1000"/>
              </a:spcBef>
              <a:spcAft>
                <a:spcPts val="0"/>
              </a:spcAft>
              <a:buClr>
                <a:schemeClr val="dk1"/>
              </a:buClr>
              <a:buSzPts val="2800"/>
              <a:buChar char="•"/>
            </a:pPr>
            <a:r>
              <a:rPr lang="en-US"/>
              <a:t>The service is designed to provide 11 9s of durability for objects.</a:t>
            </a:r>
            <a:endParaRPr/>
          </a:p>
        </p:txBody>
      </p:sp>
      <p:sp>
        <p:nvSpPr>
          <p:cNvPr id="955" name="Google Shape;955;p79"/>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56" name="Google Shape;956;p79"/>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80"/>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Arial"/>
              <a:buNone/>
            </a:pPr>
            <a:r>
              <a:rPr lang="en-US" sz="3600"/>
              <a:t>Recorded demo:</a:t>
            </a:r>
            <a:br>
              <a:rPr lang="en-US" sz="3600"/>
            </a:br>
            <a:r>
              <a:rPr lang="en-US" sz="3600"/>
              <a:t>Amazon S3 Glacier</a:t>
            </a:r>
            <a:endParaRPr/>
          </a:p>
        </p:txBody>
      </p:sp>
      <p:pic>
        <p:nvPicPr>
          <p:cNvPr descr="Amazon Glacier demonstration." id="962" name="Google Shape;962;p80">
            <a:hlinkClick r:id="rId3"/>
          </p:cNvPr>
          <p:cNvPicPr preferRelativeResize="0"/>
          <p:nvPr/>
        </p:nvPicPr>
        <p:blipFill rotWithShape="1">
          <a:blip r:embed="rId4">
            <a:alphaModFix/>
          </a:blip>
          <a:srcRect b="0" l="0" r="0" t="0"/>
          <a:stretch/>
        </p:blipFill>
        <p:spPr>
          <a:xfrm>
            <a:off x="5246792" y="1587500"/>
            <a:ext cx="6766129" cy="3269824"/>
          </a:xfrm>
          <a:prstGeom prst="rect">
            <a:avLst/>
          </a:prstGeom>
          <a:noFill/>
          <a:ln>
            <a:noFill/>
          </a:ln>
        </p:spPr>
      </p:pic>
      <p:sp>
        <p:nvSpPr>
          <p:cNvPr id="963" name="Google Shape;963;p80"/>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64" name="Google Shape;964;p80"/>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81"/>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sz="3200"/>
              <a:t>Activity: Storage Case Studies</a:t>
            </a:r>
            <a:endParaRPr/>
          </a:p>
        </p:txBody>
      </p:sp>
      <p:sp>
        <p:nvSpPr>
          <p:cNvPr id="970" name="Google Shape;970;p81"/>
          <p:cNvSpPr txBox="1"/>
          <p:nvPr/>
        </p:nvSpPr>
        <p:spPr>
          <a:xfrm>
            <a:off x="5595257" y="5427435"/>
            <a:ext cx="1491344"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700">
                <a:solidFill>
                  <a:srgbClr val="888888"/>
                </a:solidFill>
                <a:latin typeface="Arial"/>
                <a:ea typeface="Arial"/>
                <a:cs typeface="Arial"/>
                <a:sym typeface="Arial"/>
              </a:rPr>
              <a:t>Photo by Pixabay from Pexels.</a:t>
            </a:r>
            <a:endParaRPr/>
          </a:p>
        </p:txBody>
      </p:sp>
      <p:sp>
        <p:nvSpPr>
          <p:cNvPr id="971" name="Google Shape;971;p81"/>
          <p:cNvSpPr txBox="1"/>
          <p:nvPr/>
        </p:nvSpPr>
        <p:spPr>
          <a:xfrm>
            <a:off x="5566349" y="5576559"/>
            <a:ext cx="43189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accent2"/>
                </a:solidFill>
                <a:latin typeface="Arial"/>
                <a:ea typeface="Arial"/>
                <a:cs typeface="Arial"/>
                <a:sym typeface="Arial"/>
              </a:rPr>
              <a:t>Photo by panumas nikhomkhai from Pexels</a:t>
            </a:r>
            <a:r>
              <a:rPr lang="en-US" sz="1600">
                <a:solidFill>
                  <a:schemeClr val="dk1"/>
                </a:solidFill>
                <a:latin typeface="Arial"/>
                <a:ea typeface="Arial"/>
                <a:cs typeface="Arial"/>
                <a:sym typeface="Arial"/>
              </a:rPr>
              <a:t>.</a:t>
            </a:r>
            <a:endParaRPr/>
          </a:p>
        </p:txBody>
      </p:sp>
      <p:pic>
        <p:nvPicPr>
          <p:cNvPr id="972" name="Google Shape;972;p81"/>
          <p:cNvPicPr preferRelativeResize="0"/>
          <p:nvPr/>
        </p:nvPicPr>
        <p:blipFill rotWithShape="1">
          <a:blip r:embed="rId3">
            <a:alphaModFix/>
          </a:blip>
          <a:srcRect b="0" l="0" r="0" t="0"/>
          <a:stretch/>
        </p:blipFill>
        <p:spPr>
          <a:xfrm>
            <a:off x="5595256" y="1376886"/>
            <a:ext cx="6049975" cy="4241800"/>
          </a:xfrm>
          <a:prstGeom prst="rect">
            <a:avLst/>
          </a:prstGeom>
          <a:noFill/>
          <a:ln>
            <a:noFill/>
          </a:ln>
        </p:spPr>
      </p:pic>
      <p:sp>
        <p:nvSpPr>
          <p:cNvPr id="973" name="Google Shape;973;p81"/>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74" name="Google Shape;974;p81"/>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Storage case study activity</a:t>
            </a:r>
            <a:endParaRPr/>
          </a:p>
        </p:txBody>
      </p:sp>
      <p:sp>
        <p:nvSpPr>
          <p:cNvPr id="980" name="Google Shape;980;p82"/>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b="1" lang="en-US" sz="2000"/>
              <a:t>Case 1:</a:t>
            </a:r>
            <a:r>
              <a:rPr lang="en-US" sz="2000"/>
              <a:t> A data analytics company for travel sites must store billions of customer events per day. They use the data analytics services that are in the diagram. The following diagram illustrates their architecture.</a:t>
            </a:r>
            <a:endParaRPr/>
          </a:p>
          <a:p>
            <a:pPr indent="0" lvl="0" marL="0" rtl="0" algn="l">
              <a:lnSpc>
                <a:spcPct val="90000"/>
              </a:lnSpc>
              <a:spcBef>
                <a:spcPts val="1000"/>
              </a:spcBef>
              <a:spcAft>
                <a:spcPts val="0"/>
              </a:spcAft>
              <a:buClr>
                <a:schemeClr val="dk1"/>
              </a:buClr>
              <a:buSzPts val="2800"/>
              <a:buNone/>
            </a:pPr>
            <a:r>
              <a:t/>
            </a:r>
            <a:endParaRPr/>
          </a:p>
        </p:txBody>
      </p:sp>
      <p:grpSp>
        <p:nvGrpSpPr>
          <p:cNvPr descr="Storage activity case 1." id="981" name="Google Shape;981;p82"/>
          <p:cNvGrpSpPr/>
          <p:nvPr/>
        </p:nvGrpSpPr>
        <p:grpSpPr>
          <a:xfrm>
            <a:off x="1020472" y="2522100"/>
            <a:ext cx="10151057" cy="3831075"/>
            <a:chOff x="722454" y="2522100"/>
            <a:chExt cx="10151057" cy="3831075"/>
          </a:xfrm>
        </p:grpSpPr>
        <p:sp>
          <p:nvSpPr>
            <p:cNvPr id="982" name="Google Shape;982;p82"/>
            <p:cNvSpPr txBox="1"/>
            <p:nvPr/>
          </p:nvSpPr>
          <p:spPr>
            <a:xfrm>
              <a:off x="722454" y="3280192"/>
              <a:ext cx="23019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Amazon API Gateway</a:t>
              </a:r>
              <a:endParaRPr/>
            </a:p>
          </p:txBody>
        </p:sp>
        <p:sp>
          <p:nvSpPr>
            <p:cNvPr id="983" name="Google Shape;983;p82"/>
            <p:cNvSpPr txBox="1"/>
            <p:nvPr/>
          </p:nvSpPr>
          <p:spPr>
            <a:xfrm>
              <a:off x="3273362" y="3280192"/>
              <a:ext cx="169141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Amazon Kinesis</a:t>
              </a:r>
              <a:endParaRPr sz="1400">
                <a:solidFill>
                  <a:schemeClr val="dk1"/>
                </a:solidFill>
                <a:latin typeface="Arial"/>
                <a:ea typeface="Arial"/>
                <a:cs typeface="Arial"/>
                <a:sym typeface="Arial"/>
              </a:endParaRPr>
            </a:p>
          </p:txBody>
        </p:sp>
        <p:sp>
          <p:nvSpPr>
            <p:cNvPr id="984" name="Google Shape;984;p82"/>
            <p:cNvSpPr txBox="1"/>
            <p:nvPr/>
          </p:nvSpPr>
          <p:spPr>
            <a:xfrm>
              <a:off x="5605895" y="4771831"/>
              <a:ext cx="169141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Amazon Kinesis</a:t>
              </a:r>
              <a:endParaRPr sz="1400">
                <a:solidFill>
                  <a:schemeClr val="dk1"/>
                </a:solidFill>
                <a:latin typeface="Arial"/>
                <a:ea typeface="Arial"/>
                <a:cs typeface="Arial"/>
                <a:sym typeface="Arial"/>
              </a:endParaRPr>
            </a:p>
          </p:txBody>
        </p:sp>
        <p:sp>
          <p:nvSpPr>
            <p:cNvPr id="985" name="Google Shape;985;p82"/>
            <p:cNvSpPr txBox="1"/>
            <p:nvPr/>
          </p:nvSpPr>
          <p:spPr>
            <a:xfrm>
              <a:off x="9182100" y="4184346"/>
              <a:ext cx="169141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Amazon Kinesis Data Firehose</a:t>
              </a:r>
              <a:endParaRPr sz="1400">
                <a:solidFill>
                  <a:schemeClr val="dk1"/>
                </a:solidFill>
                <a:latin typeface="Arial"/>
                <a:ea typeface="Arial"/>
                <a:cs typeface="Arial"/>
                <a:sym typeface="Arial"/>
              </a:endParaRPr>
            </a:p>
          </p:txBody>
        </p:sp>
        <p:sp>
          <p:nvSpPr>
            <p:cNvPr id="986" name="Google Shape;986;p82"/>
            <p:cNvSpPr txBox="1"/>
            <p:nvPr/>
          </p:nvSpPr>
          <p:spPr>
            <a:xfrm>
              <a:off x="5265125" y="3287126"/>
              <a:ext cx="23019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AWS Lambda</a:t>
              </a:r>
              <a:endParaRPr/>
            </a:p>
          </p:txBody>
        </p:sp>
        <p:sp>
          <p:nvSpPr>
            <p:cNvPr id="987" name="Google Shape;987;p82"/>
            <p:cNvSpPr txBox="1"/>
            <p:nvPr/>
          </p:nvSpPr>
          <p:spPr>
            <a:xfrm>
              <a:off x="728040" y="4754706"/>
              <a:ext cx="230190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Amazon Elastic Container Service</a:t>
              </a:r>
              <a:endParaRPr/>
            </a:p>
          </p:txBody>
        </p:sp>
        <p:cxnSp>
          <p:nvCxnSpPr>
            <p:cNvPr id="988" name="Google Shape;988;p82"/>
            <p:cNvCxnSpPr/>
            <p:nvPr/>
          </p:nvCxnSpPr>
          <p:spPr>
            <a:xfrm>
              <a:off x="6807200" y="4445956"/>
              <a:ext cx="1581150" cy="0"/>
            </a:xfrm>
            <a:prstGeom prst="straightConnector1">
              <a:avLst/>
            </a:prstGeom>
            <a:noFill/>
            <a:ln cap="flat" cmpd="sng" w="12700">
              <a:solidFill>
                <a:srgbClr val="545B64"/>
              </a:solidFill>
              <a:prstDash val="solid"/>
              <a:miter lim="800000"/>
              <a:headEnd len="sm" w="sm" type="none"/>
              <a:tailEnd len="med" w="med" type="stealth"/>
            </a:ln>
          </p:spPr>
        </p:cxnSp>
        <p:pic>
          <p:nvPicPr>
            <p:cNvPr id="989" name="Google Shape;989;p82"/>
            <p:cNvPicPr preferRelativeResize="0"/>
            <p:nvPr/>
          </p:nvPicPr>
          <p:blipFill rotWithShape="1">
            <a:blip r:embed="rId3">
              <a:alphaModFix/>
            </a:blip>
            <a:srcRect b="0" l="0" r="0" t="0"/>
            <a:stretch/>
          </p:blipFill>
          <p:spPr>
            <a:xfrm>
              <a:off x="1471117" y="2522100"/>
              <a:ext cx="711200" cy="711200"/>
            </a:xfrm>
            <a:prstGeom prst="rect">
              <a:avLst/>
            </a:prstGeom>
            <a:noFill/>
            <a:ln>
              <a:noFill/>
            </a:ln>
          </p:spPr>
        </p:pic>
        <p:pic>
          <p:nvPicPr>
            <p:cNvPr id="990" name="Google Shape;990;p82"/>
            <p:cNvPicPr preferRelativeResize="0"/>
            <p:nvPr/>
          </p:nvPicPr>
          <p:blipFill rotWithShape="1">
            <a:blip r:embed="rId4">
              <a:alphaModFix/>
            </a:blip>
            <a:srcRect b="0" l="0" r="0" t="0"/>
            <a:stretch/>
          </p:blipFill>
          <p:spPr>
            <a:xfrm>
              <a:off x="3763467" y="2522100"/>
              <a:ext cx="711200" cy="711200"/>
            </a:xfrm>
            <a:prstGeom prst="rect">
              <a:avLst/>
            </a:prstGeom>
            <a:noFill/>
            <a:ln>
              <a:noFill/>
            </a:ln>
          </p:spPr>
        </p:pic>
        <p:pic>
          <p:nvPicPr>
            <p:cNvPr id="991" name="Google Shape;991;p82"/>
            <p:cNvPicPr preferRelativeResize="0"/>
            <p:nvPr/>
          </p:nvPicPr>
          <p:blipFill rotWithShape="1">
            <a:blip r:embed="rId5">
              <a:alphaModFix/>
            </a:blip>
            <a:srcRect b="0" l="0" r="0" t="0"/>
            <a:stretch/>
          </p:blipFill>
          <p:spPr>
            <a:xfrm>
              <a:off x="6096000" y="4060631"/>
              <a:ext cx="711200" cy="711200"/>
            </a:xfrm>
            <a:prstGeom prst="rect">
              <a:avLst/>
            </a:prstGeom>
            <a:noFill/>
            <a:ln>
              <a:noFill/>
            </a:ln>
          </p:spPr>
        </p:pic>
        <p:pic>
          <p:nvPicPr>
            <p:cNvPr id="992" name="Google Shape;992;p82"/>
            <p:cNvPicPr preferRelativeResize="0"/>
            <p:nvPr/>
          </p:nvPicPr>
          <p:blipFill rotWithShape="1">
            <a:blip r:embed="rId6">
              <a:alphaModFix/>
            </a:blip>
            <a:srcRect b="0" l="0" r="0" t="0"/>
            <a:stretch/>
          </p:blipFill>
          <p:spPr>
            <a:xfrm>
              <a:off x="8374232" y="4061313"/>
              <a:ext cx="711200" cy="711200"/>
            </a:xfrm>
            <a:prstGeom prst="rect">
              <a:avLst/>
            </a:prstGeom>
            <a:noFill/>
            <a:ln>
              <a:noFill/>
            </a:ln>
          </p:spPr>
        </p:pic>
        <p:pic>
          <p:nvPicPr>
            <p:cNvPr id="993" name="Google Shape;993;p82"/>
            <p:cNvPicPr preferRelativeResize="0"/>
            <p:nvPr/>
          </p:nvPicPr>
          <p:blipFill rotWithShape="1">
            <a:blip r:embed="rId7">
              <a:alphaModFix/>
            </a:blip>
            <a:srcRect b="0" l="0" r="0" t="0"/>
            <a:stretch/>
          </p:blipFill>
          <p:spPr>
            <a:xfrm>
              <a:off x="6071094" y="2522100"/>
              <a:ext cx="711200" cy="711200"/>
            </a:xfrm>
            <a:prstGeom prst="rect">
              <a:avLst/>
            </a:prstGeom>
            <a:noFill/>
            <a:ln>
              <a:noFill/>
            </a:ln>
          </p:spPr>
        </p:pic>
        <p:pic>
          <p:nvPicPr>
            <p:cNvPr id="994" name="Google Shape;994;p82"/>
            <p:cNvPicPr preferRelativeResize="0"/>
            <p:nvPr/>
          </p:nvPicPr>
          <p:blipFill rotWithShape="1">
            <a:blip r:embed="rId8">
              <a:alphaModFix/>
            </a:blip>
            <a:srcRect b="0" l="0" r="0" t="0"/>
            <a:stretch/>
          </p:blipFill>
          <p:spPr>
            <a:xfrm>
              <a:off x="1523392" y="4082251"/>
              <a:ext cx="711200" cy="711200"/>
            </a:xfrm>
            <a:prstGeom prst="rect">
              <a:avLst/>
            </a:prstGeom>
            <a:noFill/>
            <a:ln>
              <a:noFill/>
            </a:ln>
          </p:spPr>
        </p:pic>
        <p:cxnSp>
          <p:nvCxnSpPr>
            <p:cNvPr id="995" name="Google Shape;995;p82"/>
            <p:cNvCxnSpPr>
              <a:stCxn id="989" idx="3"/>
              <a:endCxn id="990" idx="1"/>
            </p:cNvCxnSpPr>
            <p:nvPr/>
          </p:nvCxnSpPr>
          <p:spPr>
            <a:xfrm>
              <a:off x="2182317" y="2877700"/>
              <a:ext cx="1581300" cy="0"/>
            </a:xfrm>
            <a:prstGeom prst="straightConnector1">
              <a:avLst/>
            </a:prstGeom>
            <a:noFill/>
            <a:ln cap="flat" cmpd="sng" w="12700">
              <a:solidFill>
                <a:srgbClr val="545B64"/>
              </a:solidFill>
              <a:prstDash val="solid"/>
              <a:miter lim="800000"/>
              <a:headEnd len="sm" w="sm" type="none"/>
              <a:tailEnd len="med" w="med" type="stealth"/>
            </a:ln>
          </p:spPr>
        </p:cxnSp>
        <p:cxnSp>
          <p:nvCxnSpPr>
            <p:cNvPr id="996" name="Google Shape;996;p82"/>
            <p:cNvCxnSpPr/>
            <p:nvPr/>
          </p:nvCxnSpPr>
          <p:spPr>
            <a:xfrm>
              <a:off x="4474550" y="2877700"/>
              <a:ext cx="1581150" cy="0"/>
            </a:xfrm>
            <a:prstGeom prst="straightConnector1">
              <a:avLst/>
            </a:prstGeom>
            <a:noFill/>
            <a:ln cap="flat" cmpd="sng" w="12700">
              <a:solidFill>
                <a:srgbClr val="545B64"/>
              </a:solidFill>
              <a:prstDash val="solid"/>
              <a:miter lim="800000"/>
              <a:headEnd len="sm" w="sm" type="none"/>
              <a:tailEnd len="med" w="med" type="stealth"/>
            </a:ln>
          </p:spPr>
        </p:cxnSp>
        <p:sp>
          <p:nvSpPr>
            <p:cNvPr id="997" name="Google Shape;997;p82"/>
            <p:cNvSpPr/>
            <p:nvPr/>
          </p:nvSpPr>
          <p:spPr>
            <a:xfrm>
              <a:off x="8267700" y="5438775"/>
              <a:ext cx="914400" cy="914400"/>
            </a:xfrm>
            <a:prstGeom prst="rect">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8" name="Google Shape;998;p82"/>
            <p:cNvSpPr txBox="1"/>
            <p:nvPr/>
          </p:nvSpPr>
          <p:spPr>
            <a:xfrm>
              <a:off x="8169299" y="5676138"/>
              <a:ext cx="111120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Storage ??</a:t>
              </a:r>
              <a:endParaRPr/>
            </a:p>
          </p:txBody>
        </p:sp>
        <p:cxnSp>
          <p:nvCxnSpPr>
            <p:cNvPr id="999" name="Google Shape;999;p82"/>
            <p:cNvCxnSpPr>
              <a:endCxn id="997" idx="0"/>
            </p:cNvCxnSpPr>
            <p:nvPr/>
          </p:nvCxnSpPr>
          <p:spPr>
            <a:xfrm>
              <a:off x="8724900" y="4795275"/>
              <a:ext cx="0" cy="643500"/>
            </a:xfrm>
            <a:prstGeom prst="straightConnector1">
              <a:avLst/>
            </a:prstGeom>
            <a:noFill/>
            <a:ln cap="flat" cmpd="sng" w="12700">
              <a:solidFill>
                <a:srgbClr val="545B64"/>
              </a:solidFill>
              <a:prstDash val="solid"/>
              <a:miter lim="800000"/>
              <a:headEnd len="sm" w="sm" type="none"/>
              <a:tailEnd len="med" w="med" type="stealth"/>
            </a:ln>
          </p:spPr>
        </p:cxnSp>
      </p:grpSp>
      <p:sp>
        <p:nvSpPr>
          <p:cNvPr id="1000" name="Google Shape;1000;p8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001" name="Google Shape;1001;p8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8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Storage case study activity</a:t>
            </a:r>
            <a:endParaRPr/>
          </a:p>
        </p:txBody>
      </p:sp>
      <p:sp>
        <p:nvSpPr>
          <p:cNvPr id="1007" name="Google Shape;1007;p83"/>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b="1" lang="en-US" sz="2000"/>
              <a:t>Case 2: </a:t>
            </a:r>
            <a:r>
              <a:rPr lang="en-US" sz="2000"/>
              <a:t>A collaboration software company processes email for enterprise customers. They have more than 250 enterprise customers and more than half a million users. They must store petabytes of data for their customers. The following diagram illustrates their architecture.</a:t>
            </a:r>
            <a:endParaRPr/>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800"/>
              <a:buNone/>
            </a:pPr>
            <a:r>
              <a:t/>
            </a:r>
            <a:endParaRPr/>
          </a:p>
        </p:txBody>
      </p:sp>
      <p:grpSp>
        <p:nvGrpSpPr>
          <p:cNvPr descr="Storage activity case 2." id="1008" name="Google Shape;1008;p83"/>
          <p:cNvGrpSpPr/>
          <p:nvPr/>
        </p:nvGrpSpPr>
        <p:grpSpPr>
          <a:xfrm>
            <a:off x="2330170" y="2781145"/>
            <a:ext cx="7531661" cy="3222085"/>
            <a:chOff x="1286259" y="2781145"/>
            <a:chExt cx="7531661" cy="3222085"/>
          </a:xfrm>
        </p:grpSpPr>
        <p:sp>
          <p:nvSpPr>
            <p:cNvPr id="1009" name="Google Shape;1009;p83"/>
            <p:cNvSpPr txBox="1"/>
            <p:nvPr/>
          </p:nvSpPr>
          <p:spPr>
            <a:xfrm>
              <a:off x="1286259" y="3687571"/>
              <a:ext cx="176088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32F3E"/>
                  </a:solidFill>
                  <a:latin typeface="Arial"/>
                  <a:ea typeface="Arial"/>
                  <a:cs typeface="Arial"/>
                  <a:sym typeface="Arial"/>
                </a:rPr>
                <a:t>Corporate data center</a:t>
              </a:r>
              <a:endParaRPr/>
            </a:p>
          </p:txBody>
        </p:sp>
        <p:sp>
          <p:nvSpPr>
            <p:cNvPr id="1010" name="Google Shape;1010;p83"/>
            <p:cNvSpPr txBox="1"/>
            <p:nvPr/>
          </p:nvSpPr>
          <p:spPr>
            <a:xfrm>
              <a:off x="3914301" y="3492345"/>
              <a:ext cx="23019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Elastic Load Balancing</a:t>
              </a:r>
              <a:endParaRPr/>
            </a:p>
          </p:txBody>
        </p:sp>
        <p:sp>
          <p:nvSpPr>
            <p:cNvPr id="1011" name="Google Shape;1011;p83"/>
            <p:cNvSpPr txBox="1"/>
            <p:nvPr/>
          </p:nvSpPr>
          <p:spPr>
            <a:xfrm>
              <a:off x="7706718" y="4987639"/>
              <a:ext cx="111120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Storage ??</a:t>
              </a:r>
              <a:endParaRPr/>
            </a:p>
          </p:txBody>
        </p:sp>
        <p:pic>
          <p:nvPicPr>
            <p:cNvPr id="1012" name="Google Shape;1012;p83"/>
            <p:cNvPicPr preferRelativeResize="0"/>
            <p:nvPr/>
          </p:nvPicPr>
          <p:blipFill rotWithShape="1">
            <a:blip r:embed="rId3">
              <a:alphaModFix/>
            </a:blip>
            <a:srcRect b="0" l="0" r="0" t="0"/>
            <a:stretch/>
          </p:blipFill>
          <p:spPr>
            <a:xfrm>
              <a:off x="1792079" y="2781145"/>
              <a:ext cx="771325" cy="771325"/>
            </a:xfrm>
            <a:prstGeom prst="rect">
              <a:avLst/>
            </a:prstGeom>
            <a:noFill/>
            <a:ln>
              <a:noFill/>
            </a:ln>
          </p:spPr>
        </p:pic>
        <p:pic>
          <p:nvPicPr>
            <p:cNvPr id="1013" name="Google Shape;1013;p83"/>
            <p:cNvPicPr preferRelativeResize="0"/>
            <p:nvPr/>
          </p:nvPicPr>
          <p:blipFill rotWithShape="1">
            <a:blip r:embed="rId4">
              <a:alphaModFix/>
            </a:blip>
            <a:srcRect b="0" l="0" r="0" t="0"/>
            <a:stretch/>
          </p:blipFill>
          <p:spPr>
            <a:xfrm>
              <a:off x="4709653" y="2781145"/>
              <a:ext cx="711200" cy="711200"/>
            </a:xfrm>
            <a:prstGeom prst="rect">
              <a:avLst/>
            </a:prstGeom>
            <a:noFill/>
            <a:ln>
              <a:noFill/>
            </a:ln>
          </p:spPr>
        </p:pic>
        <p:sp>
          <p:nvSpPr>
            <p:cNvPr id="1014" name="Google Shape;1014;p83"/>
            <p:cNvSpPr/>
            <p:nvPr/>
          </p:nvSpPr>
          <p:spPr>
            <a:xfrm>
              <a:off x="7749750" y="4750276"/>
              <a:ext cx="1012801" cy="914400"/>
            </a:xfrm>
            <a:prstGeom prst="rect">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15" name="Google Shape;1015;p83"/>
            <p:cNvPicPr preferRelativeResize="0"/>
            <p:nvPr/>
          </p:nvPicPr>
          <p:blipFill rotWithShape="1">
            <a:blip r:embed="rId5">
              <a:alphaModFix/>
            </a:blip>
            <a:srcRect b="0" l="0" r="0" t="0"/>
            <a:stretch/>
          </p:blipFill>
          <p:spPr>
            <a:xfrm>
              <a:off x="4830303" y="4912201"/>
              <a:ext cx="590550" cy="590550"/>
            </a:xfrm>
            <a:prstGeom prst="rect">
              <a:avLst/>
            </a:prstGeom>
            <a:noFill/>
            <a:ln>
              <a:noFill/>
            </a:ln>
          </p:spPr>
        </p:pic>
        <p:sp>
          <p:nvSpPr>
            <p:cNvPr id="1016" name="Google Shape;1016;p83"/>
            <p:cNvSpPr txBox="1"/>
            <p:nvPr/>
          </p:nvSpPr>
          <p:spPr>
            <a:xfrm>
              <a:off x="4154557" y="5664676"/>
              <a:ext cx="22172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Amazon EC2 instances</a:t>
              </a:r>
              <a:endParaRPr/>
            </a:p>
          </p:txBody>
        </p:sp>
        <p:cxnSp>
          <p:nvCxnSpPr>
            <p:cNvPr id="1017" name="Google Shape;1017;p83"/>
            <p:cNvCxnSpPr/>
            <p:nvPr/>
          </p:nvCxnSpPr>
          <p:spPr>
            <a:xfrm>
              <a:off x="2395220" y="3136745"/>
              <a:ext cx="2144507" cy="0"/>
            </a:xfrm>
            <a:prstGeom prst="straightConnector1">
              <a:avLst/>
            </a:prstGeom>
            <a:noFill/>
            <a:ln cap="flat" cmpd="sng" w="12700">
              <a:solidFill>
                <a:srgbClr val="545B64"/>
              </a:solidFill>
              <a:prstDash val="solid"/>
              <a:miter lim="800000"/>
              <a:headEnd len="sm" w="sm" type="none"/>
              <a:tailEnd len="med" w="med" type="stealth"/>
            </a:ln>
          </p:spPr>
        </p:cxnSp>
        <p:cxnSp>
          <p:nvCxnSpPr>
            <p:cNvPr id="1018" name="Google Shape;1018;p83"/>
            <p:cNvCxnSpPr/>
            <p:nvPr/>
          </p:nvCxnSpPr>
          <p:spPr>
            <a:xfrm>
              <a:off x="5562211" y="5194023"/>
              <a:ext cx="2144507" cy="0"/>
            </a:xfrm>
            <a:prstGeom prst="straightConnector1">
              <a:avLst/>
            </a:prstGeom>
            <a:noFill/>
            <a:ln cap="flat" cmpd="sng" w="12700">
              <a:solidFill>
                <a:srgbClr val="545B64"/>
              </a:solidFill>
              <a:prstDash val="solid"/>
              <a:miter lim="800000"/>
              <a:headEnd len="sm" w="sm" type="none"/>
              <a:tailEnd len="med" w="med" type="stealth"/>
            </a:ln>
          </p:spPr>
        </p:cxnSp>
        <p:cxnSp>
          <p:nvCxnSpPr>
            <p:cNvPr id="1019" name="Google Shape;1019;p83"/>
            <p:cNvCxnSpPr/>
            <p:nvPr/>
          </p:nvCxnSpPr>
          <p:spPr>
            <a:xfrm>
              <a:off x="5065253" y="4015565"/>
              <a:ext cx="0" cy="734711"/>
            </a:xfrm>
            <a:prstGeom prst="straightConnector1">
              <a:avLst/>
            </a:prstGeom>
            <a:noFill/>
            <a:ln cap="flat" cmpd="sng" w="12700">
              <a:solidFill>
                <a:srgbClr val="545B64"/>
              </a:solidFill>
              <a:prstDash val="solid"/>
              <a:miter lim="800000"/>
              <a:headEnd len="sm" w="sm" type="none"/>
              <a:tailEnd len="med" w="med" type="stealth"/>
            </a:ln>
          </p:spPr>
        </p:cxnSp>
      </p:grpSp>
      <p:sp>
        <p:nvSpPr>
          <p:cNvPr id="1020" name="Google Shape;1020;p8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021" name="Google Shape;1021;p8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8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Storage case study activity</a:t>
            </a:r>
            <a:endParaRPr/>
          </a:p>
        </p:txBody>
      </p:sp>
      <p:sp>
        <p:nvSpPr>
          <p:cNvPr id="1027" name="Google Shape;1027;p8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b="1" lang="en-US" sz="2000"/>
              <a:t>Case 3: </a:t>
            </a:r>
            <a:r>
              <a:rPr lang="en-US" sz="2000"/>
              <a:t>A data protection company must be able to ingest and store large amounts of customer data and help their customers meet compliance requirements. They use Amazon EC2 for scalable compute and Amazon DynamoDB for duplicate data and metadata lookups. The following diagram illustrates their architecture.</a:t>
            </a:r>
            <a:endParaRPr/>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800"/>
              <a:buNone/>
            </a:pPr>
            <a:r>
              <a:t/>
            </a:r>
            <a:endParaRPr/>
          </a:p>
        </p:txBody>
      </p:sp>
      <p:grpSp>
        <p:nvGrpSpPr>
          <p:cNvPr descr="Storage activity case 3." id="1028" name="Google Shape;1028;p84"/>
          <p:cNvGrpSpPr/>
          <p:nvPr/>
        </p:nvGrpSpPr>
        <p:grpSpPr>
          <a:xfrm>
            <a:off x="3128325" y="3263654"/>
            <a:ext cx="5935351" cy="2479725"/>
            <a:chOff x="3128325" y="3263654"/>
            <a:chExt cx="5935351" cy="2479725"/>
          </a:xfrm>
        </p:grpSpPr>
        <p:cxnSp>
          <p:nvCxnSpPr>
            <p:cNvPr id="1029" name="Google Shape;1029;p84"/>
            <p:cNvCxnSpPr>
              <a:stCxn id="1030" idx="3"/>
              <a:endCxn id="1031" idx="1"/>
            </p:cNvCxnSpPr>
            <p:nvPr/>
          </p:nvCxnSpPr>
          <p:spPr>
            <a:xfrm>
              <a:off x="6870800" y="3665399"/>
              <a:ext cx="1278600" cy="0"/>
            </a:xfrm>
            <a:prstGeom prst="straightConnector1">
              <a:avLst/>
            </a:prstGeom>
            <a:noFill/>
            <a:ln cap="flat" cmpd="sng" w="12700">
              <a:solidFill>
                <a:srgbClr val="545B64"/>
              </a:solidFill>
              <a:prstDash val="solid"/>
              <a:miter lim="800000"/>
              <a:headEnd len="sm" w="sm" type="none"/>
              <a:tailEnd len="med" w="med" type="stealth"/>
            </a:ln>
          </p:spPr>
        </p:cxnSp>
        <p:grpSp>
          <p:nvGrpSpPr>
            <p:cNvPr id="1032" name="Google Shape;1032;p84"/>
            <p:cNvGrpSpPr/>
            <p:nvPr/>
          </p:nvGrpSpPr>
          <p:grpSpPr>
            <a:xfrm>
              <a:off x="5910680" y="3299639"/>
              <a:ext cx="1188720" cy="1055335"/>
              <a:chOff x="4127288" y="2874635"/>
              <a:chExt cx="1188720" cy="1055335"/>
            </a:xfrm>
          </p:grpSpPr>
          <p:pic>
            <p:nvPicPr>
              <p:cNvPr id="1030" name="Google Shape;1030;p84"/>
              <p:cNvPicPr preferRelativeResize="0"/>
              <p:nvPr/>
            </p:nvPicPr>
            <p:blipFill rotWithShape="1">
              <a:blip r:embed="rId3">
                <a:alphaModFix/>
              </a:blip>
              <a:srcRect b="0" l="0" r="0" t="0"/>
              <a:stretch/>
            </p:blipFill>
            <p:spPr>
              <a:xfrm>
                <a:off x="4355888" y="2874635"/>
                <a:ext cx="731520" cy="731520"/>
              </a:xfrm>
              <a:prstGeom prst="rect">
                <a:avLst/>
              </a:prstGeom>
              <a:noFill/>
              <a:ln>
                <a:noFill/>
              </a:ln>
            </p:spPr>
          </p:pic>
          <p:sp>
            <p:nvSpPr>
              <p:cNvPr id="1033" name="Google Shape;1033;p84"/>
              <p:cNvSpPr txBox="1"/>
              <p:nvPr/>
            </p:nvSpPr>
            <p:spPr>
              <a:xfrm>
                <a:off x="4127288" y="3622193"/>
                <a:ext cx="118872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Amazon EC2</a:t>
                </a:r>
                <a:endParaRPr sz="1400">
                  <a:solidFill>
                    <a:schemeClr val="dk1"/>
                  </a:solidFill>
                  <a:latin typeface="Arial"/>
                  <a:ea typeface="Arial"/>
                  <a:cs typeface="Arial"/>
                  <a:sym typeface="Arial"/>
                </a:endParaRPr>
              </a:p>
            </p:txBody>
          </p:sp>
        </p:grpSp>
        <p:grpSp>
          <p:nvGrpSpPr>
            <p:cNvPr id="1034" name="Google Shape;1034;p84"/>
            <p:cNvGrpSpPr/>
            <p:nvPr/>
          </p:nvGrpSpPr>
          <p:grpSpPr>
            <a:xfrm>
              <a:off x="3128325" y="3263654"/>
              <a:ext cx="1378349" cy="1773985"/>
              <a:chOff x="1344933" y="2838650"/>
              <a:chExt cx="1378349" cy="1773985"/>
            </a:xfrm>
          </p:grpSpPr>
          <p:sp>
            <p:nvSpPr>
              <p:cNvPr id="1035" name="Google Shape;1035;p84"/>
              <p:cNvSpPr txBox="1"/>
              <p:nvPr/>
            </p:nvSpPr>
            <p:spPr>
              <a:xfrm>
                <a:off x="1641210" y="4274081"/>
                <a:ext cx="78579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Clients</a:t>
                </a:r>
                <a:endParaRPr/>
              </a:p>
            </p:txBody>
          </p:sp>
          <p:pic>
            <p:nvPicPr>
              <p:cNvPr id="1036" name="Google Shape;1036;p84"/>
              <p:cNvPicPr preferRelativeResize="0"/>
              <p:nvPr/>
            </p:nvPicPr>
            <p:blipFill rotWithShape="1">
              <a:blip r:embed="rId4">
                <a:alphaModFix/>
              </a:blip>
              <a:srcRect b="0" l="0" r="0" t="0"/>
              <a:stretch/>
            </p:blipFill>
            <p:spPr>
              <a:xfrm>
                <a:off x="2063909" y="2847619"/>
                <a:ext cx="659373" cy="659373"/>
              </a:xfrm>
              <a:prstGeom prst="rect">
                <a:avLst/>
              </a:prstGeom>
              <a:noFill/>
              <a:ln>
                <a:noFill/>
              </a:ln>
            </p:spPr>
          </p:pic>
          <p:pic>
            <p:nvPicPr>
              <p:cNvPr id="1037" name="Google Shape;1037;p84"/>
              <p:cNvPicPr preferRelativeResize="0"/>
              <p:nvPr/>
            </p:nvPicPr>
            <p:blipFill rotWithShape="1">
              <a:blip r:embed="rId5">
                <a:alphaModFix/>
              </a:blip>
              <a:srcRect b="0" l="0" r="0" t="0"/>
              <a:stretch/>
            </p:blipFill>
            <p:spPr>
              <a:xfrm>
                <a:off x="1344933" y="2838650"/>
                <a:ext cx="659373" cy="659373"/>
              </a:xfrm>
              <a:prstGeom prst="rect">
                <a:avLst/>
              </a:prstGeom>
              <a:noFill/>
              <a:ln>
                <a:noFill/>
              </a:ln>
            </p:spPr>
          </p:pic>
          <p:pic>
            <p:nvPicPr>
              <p:cNvPr id="1038" name="Google Shape;1038;p84"/>
              <p:cNvPicPr preferRelativeResize="0"/>
              <p:nvPr/>
            </p:nvPicPr>
            <p:blipFill rotWithShape="1">
              <a:blip r:embed="rId6">
                <a:alphaModFix/>
              </a:blip>
              <a:srcRect b="0" l="0" r="0" t="0"/>
              <a:stretch/>
            </p:blipFill>
            <p:spPr>
              <a:xfrm>
                <a:off x="1704421" y="3580929"/>
                <a:ext cx="659373" cy="659373"/>
              </a:xfrm>
              <a:prstGeom prst="rect">
                <a:avLst/>
              </a:prstGeom>
              <a:noFill/>
              <a:ln>
                <a:noFill/>
              </a:ln>
            </p:spPr>
          </p:pic>
        </p:grpSp>
        <p:grpSp>
          <p:nvGrpSpPr>
            <p:cNvPr id="1039" name="Google Shape;1039;p84"/>
            <p:cNvGrpSpPr/>
            <p:nvPr/>
          </p:nvGrpSpPr>
          <p:grpSpPr>
            <a:xfrm>
              <a:off x="5949439" y="4828979"/>
              <a:ext cx="1111202" cy="914400"/>
              <a:chOff x="4166047" y="4403975"/>
              <a:chExt cx="1111202" cy="914400"/>
            </a:xfrm>
          </p:grpSpPr>
          <p:sp>
            <p:nvSpPr>
              <p:cNvPr id="1040" name="Google Shape;1040;p84"/>
              <p:cNvSpPr txBox="1"/>
              <p:nvPr/>
            </p:nvSpPr>
            <p:spPr>
              <a:xfrm>
                <a:off x="4166047" y="4691898"/>
                <a:ext cx="111120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Storage ??</a:t>
                </a:r>
                <a:endParaRPr/>
              </a:p>
            </p:txBody>
          </p:sp>
          <p:sp>
            <p:nvSpPr>
              <p:cNvPr id="1041" name="Google Shape;1041;p84"/>
              <p:cNvSpPr/>
              <p:nvPr/>
            </p:nvSpPr>
            <p:spPr>
              <a:xfrm>
                <a:off x="4215248" y="4403975"/>
                <a:ext cx="1012801" cy="914400"/>
              </a:xfrm>
              <a:prstGeom prst="rect">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1042" name="Google Shape;1042;p84"/>
            <p:cNvCxnSpPr/>
            <p:nvPr/>
          </p:nvCxnSpPr>
          <p:spPr>
            <a:xfrm>
              <a:off x="4503521" y="3670479"/>
              <a:ext cx="1645920" cy="0"/>
            </a:xfrm>
            <a:prstGeom prst="straightConnector1">
              <a:avLst/>
            </a:prstGeom>
            <a:noFill/>
            <a:ln cap="flat" cmpd="sng" w="12700">
              <a:solidFill>
                <a:srgbClr val="545B64"/>
              </a:solidFill>
              <a:prstDash val="solid"/>
              <a:miter lim="800000"/>
              <a:headEnd len="sm" w="sm" type="none"/>
              <a:tailEnd len="med" w="med" type="stealth"/>
            </a:ln>
          </p:spPr>
        </p:cxnSp>
        <p:cxnSp>
          <p:nvCxnSpPr>
            <p:cNvPr id="1043" name="Google Shape;1043;p84"/>
            <p:cNvCxnSpPr>
              <a:stCxn id="1033" idx="2"/>
            </p:cNvCxnSpPr>
            <p:nvPr/>
          </p:nvCxnSpPr>
          <p:spPr>
            <a:xfrm>
              <a:off x="6505040" y="4354974"/>
              <a:ext cx="0" cy="457200"/>
            </a:xfrm>
            <a:prstGeom prst="straightConnector1">
              <a:avLst/>
            </a:prstGeom>
            <a:noFill/>
            <a:ln cap="flat" cmpd="sng" w="12700">
              <a:solidFill>
                <a:srgbClr val="545B64"/>
              </a:solidFill>
              <a:prstDash val="solid"/>
              <a:miter lim="800000"/>
              <a:headEnd len="sm" w="sm" type="none"/>
              <a:tailEnd len="med" w="med" type="stealth"/>
            </a:ln>
          </p:spPr>
        </p:cxnSp>
        <p:grpSp>
          <p:nvGrpSpPr>
            <p:cNvPr id="1044" name="Google Shape;1044;p84"/>
            <p:cNvGrpSpPr/>
            <p:nvPr/>
          </p:nvGrpSpPr>
          <p:grpSpPr>
            <a:xfrm>
              <a:off x="7966396" y="3299639"/>
              <a:ext cx="1097280" cy="1270778"/>
              <a:chOff x="6183004" y="2874635"/>
              <a:chExt cx="1097280" cy="1270778"/>
            </a:xfrm>
          </p:grpSpPr>
          <p:sp>
            <p:nvSpPr>
              <p:cNvPr id="1045" name="Google Shape;1045;p84"/>
              <p:cNvSpPr txBox="1"/>
              <p:nvPr/>
            </p:nvSpPr>
            <p:spPr>
              <a:xfrm>
                <a:off x="6183004" y="3622193"/>
                <a:ext cx="109728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Amazon DynamoDB</a:t>
                </a:r>
                <a:endParaRPr sz="1400">
                  <a:solidFill>
                    <a:schemeClr val="dk1"/>
                  </a:solidFill>
                  <a:latin typeface="Arial"/>
                  <a:ea typeface="Arial"/>
                  <a:cs typeface="Arial"/>
                  <a:sym typeface="Arial"/>
                </a:endParaRPr>
              </a:p>
            </p:txBody>
          </p:sp>
          <p:pic>
            <p:nvPicPr>
              <p:cNvPr id="1031" name="Google Shape;1031;p84"/>
              <p:cNvPicPr preferRelativeResize="0"/>
              <p:nvPr/>
            </p:nvPicPr>
            <p:blipFill rotWithShape="1">
              <a:blip r:embed="rId7">
                <a:alphaModFix/>
              </a:blip>
              <a:srcRect b="0" l="0" r="0" t="0"/>
              <a:stretch/>
            </p:blipFill>
            <p:spPr>
              <a:xfrm>
                <a:off x="6365884" y="2874635"/>
                <a:ext cx="731520" cy="731520"/>
              </a:xfrm>
              <a:prstGeom prst="rect">
                <a:avLst/>
              </a:prstGeom>
              <a:noFill/>
              <a:ln>
                <a:noFill/>
              </a:ln>
            </p:spPr>
          </p:pic>
        </p:grpSp>
      </p:grpSp>
      <p:sp>
        <p:nvSpPr>
          <p:cNvPr id="1046" name="Google Shape;1046;p8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047" name="Google Shape;1047;p8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Storage</a:t>
            </a:r>
            <a:endParaRPr/>
          </a:p>
        </p:txBody>
      </p:sp>
      <p:pic>
        <p:nvPicPr>
          <p:cNvPr id="276" name="Google Shape;276;p31"/>
          <p:cNvPicPr preferRelativeResize="0"/>
          <p:nvPr/>
        </p:nvPicPr>
        <p:blipFill rotWithShape="1">
          <a:blip r:embed="rId3">
            <a:alphaModFix/>
          </a:blip>
          <a:srcRect b="0" l="0" r="0" t="0"/>
          <a:stretch/>
        </p:blipFill>
        <p:spPr>
          <a:xfrm>
            <a:off x="4906177" y="2358046"/>
            <a:ext cx="1732748" cy="1732748"/>
          </a:xfrm>
          <a:prstGeom prst="rect">
            <a:avLst/>
          </a:prstGeom>
          <a:noFill/>
          <a:ln>
            <a:noFill/>
          </a:ln>
        </p:spPr>
      </p:pic>
      <p:sp>
        <p:nvSpPr>
          <p:cNvPr id="277" name="Google Shape;277;p31"/>
          <p:cNvSpPr txBox="1"/>
          <p:nvPr/>
        </p:nvSpPr>
        <p:spPr>
          <a:xfrm>
            <a:off x="3449783" y="4590329"/>
            <a:ext cx="5097188" cy="86177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0" lang="en-US" sz="2800">
                <a:solidFill>
                  <a:schemeClr val="dk1"/>
                </a:solidFill>
                <a:latin typeface="Arial"/>
                <a:ea typeface="Arial"/>
                <a:cs typeface="Arial"/>
                <a:sym typeface="Arial"/>
              </a:rPr>
              <a:t>Amazon Elastic Block Store (Amazon EBS)</a:t>
            </a:r>
            <a:endParaRPr/>
          </a:p>
        </p:txBody>
      </p:sp>
      <p:sp>
        <p:nvSpPr>
          <p:cNvPr id="278" name="Google Shape;278;p3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79" name="Google Shape;279;p3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85"/>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7: Storage</a:t>
            </a:r>
            <a:endParaRPr/>
          </a:p>
        </p:txBody>
      </p:sp>
      <p:sp>
        <p:nvSpPr>
          <p:cNvPr id="1053" name="Google Shape;1053;p85"/>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Module wrap-up</a:t>
            </a:r>
            <a:endParaRPr/>
          </a:p>
        </p:txBody>
      </p:sp>
      <p:sp>
        <p:nvSpPr>
          <p:cNvPr id="1054" name="Google Shape;1054;p8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8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Module summary </a:t>
            </a:r>
            <a:endParaRPr/>
          </a:p>
        </p:txBody>
      </p:sp>
      <p:sp>
        <p:nvSpPr>
          <p:cNvPr id="1060" name="Google Shape;1060;p86"/>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sz="2000"/>
              <a:t>In summary, in this module, you learned how to:</a:t>
            </a:r>
            <a:endParaRPr/>
          </a:p>
          <a:p>
            <a:pPr indent="-228600" lvl="0" marL="228600" rtl="0" algn="l">
              <a:lnSpc>
                <a:spcPct val="90000"/>
              </a:lnSpc>
              <a:spcBef>
                <a:spcPts val="1000"/>
              </a:spcBef>
              <a:spcAft>
                <a:spcPts val="0"/>
              </a:spcAft>
              <a:buClr>
                <a:schemeClr val="dk1"/>
              </a:buClr>
              <a:buSzPts val="2000"/>
              <a:buChar char="•"/>
            </a:pPr>
            <a:r>
              <a:rPr lang="en-US" sz="2000"/>
              <a:t>Identify the different types of storage</a:t>
            </a:r>
            <a:endParaRPr/>
          </a:p>
          <a:p>
            <a:pPr indent="-228600" lvl="0" marL="228600" rtl="0" algn="l">
              <a:lnSpc>
                <a:spcPct val="90000"/>
              </a:lnSpc>
              <a:spcBef>
                <a:spcPts val="1000"/>
              </a:spcBef>
              <a:spcAft>
                <a:spcPts val="0"/>
              </a:spcAft>
              <a:buClr>
                <a:schemeClr val="dk1"/>
              </a:buClr>
              <a:buSzPts val="2000"/>
              <a:buChar char="•"/>
            </a:pPr>
            <a:r>
              <a:rPr lang="en-US" sz="2000"/>
              <a:t>Explain Amazon S3</a:t>
            </a:r>
            <a:endParaRPr/>
          </a:p>
          <a:p>
            <a:pPr indent="-228600" lvl="0" marL="228600" rtl="0" algn="l">
              <a:lnSpc>
                <a:spcPct val="90000"/>
              </a:lnSpc>
              <a:spcBef>
                <a:spcPts val="1000"/>
              </a:spcBef>
              <a:spcAft>
                <a:spcPts val="0"/>
              </a:spcAft>
              <a:buClr>
                <a:schemeClr val="dk1"/>
              </a:buClr>
              <a:buSzPts val="2000"/>
              <a:buChar char="•"/>
            </a:pPr>
            <a:r>
              <a:rPr lang="en-US" sz="2000"/>
              <a:t>Identify the functionality in Amazon S3</a:t>
            </a:r>
            <a:endParaRPr/>
          </a:p>
          <a:p>
            <a:pPr indent="-228600" lvl="0" marL="228600" rtl="0" algn="l">
              <a:lnSpc>
                <a:spcPct val="90000"/>
              </a:lnSpc>
              <a:spcBef>
                <a:spcPts val="1000"/>
              </a:spcBef>
              <a:spcAft>
                <a:spcPts val="0"/>
              </a:spcAft>
              <a:buClr>
                <a:schemeClr val="dk1"/>
              </a:buClr>
              <a:buSzPts val="2000"/>
              <a:buChar char="•"/>
            </a:pPr>
            <a:r>
              <a:rPr lang="en-US" sz="2000"/>
              <a:t>Explain Amazon EBS</a:t>
            </a:r>
            <a:endParaRPr/>
          </a:p>
          <a:p>
            <a:pPr indent="-228600" lvl="0" marL="228600" rtl="0" algn="l">
              <a:lnSpc>
                <a:spcPct val="90000"/>
              </a:lnSpc>
              <a:spcBef>
                <a:spcPts val="1000"/>
              </a:spcBef>
              <a:spcAft>
                <a:spcPts val="0"/>
              </a:spcAft>
              <a:buClr>
                <a:schemeClr val="dk1"/>
              </a:buClr>
              <a:buSzPts val="2000"/>
              <a:buChar char="•"/>
            </a:pPr>
            <a:r>
              <a:rPr lang="en-US" sz="2000"/>
              <a:t>Identify the functionality in Amazon EBS</a:t>
            </a:r>
            <a:endParaRPr/>
          </a:p>
          <a:p>
            <a:pPr indent="-228600" lvl="0" marL="228600" rtl="0" algn="l">
              <a:lnSpc>
                <a:spcPct val="90000"/>
              </a:lnSpc>
              <a:spcBef>
                <a:spcPts val="1000"/>
              </a:spcBef>
              <a:spcAft>
                <a:spcPts val="0"/>
              </a:spcAft>
              <a:buClr>
                <a:schemeClr val="dk1"/>
              </a:buClr>
              <a:buSzPts val="2000"/>
              <a:buChar char="•"/>
            </a:pPr>
            <a:r>
              <a:rPr lang="en-US" sz="2000"/>
              <a:t>Perform functions in Amazon EBS to build an Amazon EC2 storage solution </a:t>
            </a:r>
            <a:endParaRPr/>
          </a:p>
          <a:p>
            <a:pPr indent="-228600" lvl="0" marL="228600" rtl="0" algn="l">
              <a:lnSpc>
                <a:spcPct val="90000"/>
              </a:lnSpc>
              <a:spcBef>
                <a:spcPts val="1000"/>
              </a:spcBef>
              <a:spcAft>
                <a:spcPts val="0"/>
              </a:spcAft>
              <a:buClr>
                <a:schemeClr val="dk1"/>
              </a:buClr>
              <a:buSzPts val="2000"/>
              <a:buChar char="•"/>
            </a:pPr>
            <a:r>
              <a:rPr lang="en-US" sz="2000"/>
              <a:t>Explain Amazon EFS</a:t>
            </a:r>
            <a:endParaRPr/>
          </a:p>
          <a:p>
            <a:pPr indent="-228600" lvl="0" marL="228600" rtl="0" algn="l">
              <a:lnSpc>
                <a:spcPct val="90000"/>
              </a:lnSpc>
              <a:spcBef>
                <a:spcPts val="1000"/>
              </a:spcBef>
              <a:spcAft>
                <a:spcPts val="0"/>
              </a:spcAft>
              <a:buClr>
                <a:schemeClr val="dk1"/>
              </a:buClr>
              <a:buSzPts val="2000"/>
              <a:buChar char="•"/>
            </a:pPr>
            <a:r>
              <a:rPr lang="en-US" sz="2000"/>
              <a:t>Identify the functionality in Amazon EFS</a:t>
            </a:r>
            <a:endParaRPr/>
          </a:p>
          <a:p>
            <a:pPr indent="-228600" lvl="0" marL="228600" rtl="0" algn="l">
              <a:lnSpc>
                <a:spcPct val="90000"/>
              </a:lnSpc>
              <a:spcBef>
                <a:spcPts val="1000"/>
              </a:spcBef>
              <a:spcAft>
                <a:spcPts val="0"/>
              </a:spcAft>
              <a:buClr>
                <a:schemeClr val="dk1"/>
              </a:buClr>
              <a:buSzPts val="2000"/>
              <a:buChar char="•"/>
            </a:pPr>
            <a:r>
              <a:rPr lang="en-US" sz="2000"/>
              <a:t>Explain Amazon S3 Glacier</a:t>
            </a:r>
            <a:endParaRPr/>
          </a:p>
          <a:p>
            <a:pPr indent="-228600" lvl="0" marL="228600" rtl="0" algn="l">
              <a:lnSpc>
                <a:spcPct val="90000"/>
              </a:lnSpc>
              <a:spcBef>
                <a:spcPts val="1000"/>
              </a:spcBef>
              <a:spcAft>
                <a:spcPts val="0"/>
              </a:spcAft>
              <a:buClr>
                <a:schemeClr val="dk1"/>
              </a:buClr>
              <a:buSzPts val="2000"/>
              <a:buChar char="•"/>
            </a:pPr>
            <a:r>
              <a:rPr lang="en-US" sz="2000"/>
              <a:t>Identify the functionality in Amazon S3 Glacier</a:t>
            </a:r>
            <a:endParaRPr/>
          </a:p>
          <a:p>
            <a:pPr indent="-228600" lvl="0" marL="228600" rtl="0" algn="l">
              <a:lnSpc>
                <a:spcPct val="90000"/>
              </a:lnSpc>
              <a:spcBef>
                <a:spcPts val="1000"/>
              </a:spcBef>
              <a:spcAft>
                <a:spcPts val="0"/>
              </a:spcAft>
              <a:buClr>
                <a:schemeClr val="dk1"/>
              </a:buClr>
              <a:buSzPts val="2000"/>
              <a:buChar char="•"/>
            </a:pPr>
            <a:r>
              <a:rPr lang="en-US" sz="2000"/>
              <a:t>Differentiate between Amazon EBS, Amazon S3, Amazon EFS, and Amazon S3 Glacier</a:t>
            </a:r>
            <a:endParaRPr/>
          </a:p>
          <a:p>
            <a:pPr indent="-101600" lvl="0" marL="228600" rtl="0" algn="l">
              <a:lnSpc>
                <a:spcPct val="90000"/>
              </a:lnSpc>
              <a:spcBef>
                <a:spcPts val="1000"/>
              </a:spcBef>
              <a:spcAft>
                <a:spcPts val="0"/>
              </a:spcAft>
              <a:buClr>
                <a:schemeClr val="dk1"/>
              </a:buClr>
              <a:buSzPts val="2000"/>
              <a:buNone/>
            </a:pPr>
            <a:r>
              <a:t/>
            </a:r>
            <a:endParaRPr sz="2000"/>
          </a:p>
        </p:txBody>
      </p:sp>
      <p:sp>
        <p:nvSpPr>
          <p:cNvPr id="1061" name="Google Shape;1061;p8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062" name="Google Shape;1062;p8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8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latin typeface="Arial"/>
                <a:ea typeface="Arial"/>
                <a:cs typeface="Arial"/>
                <a:sym typeface="Arial"/>
              </a:rPr>
              <a:t>Complete the knowledge check</a:t>
            </a:r>
            <a:endParaRPr/>
          </a:p>
        </p:txBody>
      </p:sp>
      <p:pic>
        <p:nvPicPr>
          <p:cNvPr id="1068" name="Google Shape;1068;p87"/>
          <p:cNvPicPr preferRelativeResize="0"/>
          <p:nvPr/>
        </p:nvPicPr>
        <p:blipFill rotWithShape="1">
          <a:blip r:embed="rId3">
            <a:alphaModFix/>
          </a:blip>
          <a:srcRect b="0" l="0" r="0" t="0"/>
          <a:stretch/>
        </p:blipFill>
        <p:spPr>
          <a:xfrm>
            <a:off x="2588755" y="1564105"/>
            <a:ext cx="6864617" cy="4576411"/>
          </a:xfrm>
          <a:prstGeom prst="rect">
            <a:avLst/>
          </a:prstGeom>
          <a:noFill/>
          <a:ln cap="flat" cmpd="sng" w="9525">
            <a:solidFill>
              <a:schemeClr val="accent1"/>
            </a:solidFill>
            <a:prstDash val="solid"/>
            <a:round/>
            <a:headEnd len="sm" w="sm" type="none"/>
            <a:tailEnd len="sm" w="sm" type="none"/>
          </a:ln>
        </p:spPr>
      </p:pic>
      <p:sp>
        <p:nvSpPr>
          <p:cNvPr id="1069" name="Google Shape;1069;p8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070" name="Google Shape;1070;p8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8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Sample exam question</a:t>
            </a:r>
            <a:endParaRPr/>
          </a:p>
        </p:txBody>
      </p:sp>
      <p:sp>
        <p:nvSpPr>
          <p:cNvPr id="1076" name="Google Shape;1076;p8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t>A company wants to store data that is not frequently accessed. What is the best and cost-effective solution that should be considered?</a:t>
            </a:r>
            <a:endParaRPr/>
          </a:p>
          <a:p>
            <a:pPr indent="0" lvl="0" marL="0" rtl="0" algn="l">
              <a:lnSpc>
                <a:spcPct val="90000"/>
              </a:lnSpc>
              <a:spcBef>
                <a:spcPts val="1000"/>
              </a:spcBef>
              <a:spcAft>
                <a:spcPts val="0"/>
              </a:spcAft>
              <a:buClr>
                <a:schemeClr val="dk1"/>
              </a:buClr>
              <a:buSzPts val="2400"/>
              <a:buNone/>
            </a:pPr>
            <a:r>
              <a:t/>
            </a:r>
            <a:endParaRPr sz="2400"/>
          </a:p>
          <a:p>
            <a:pPr indent="-457200" lvl="0" marL="457200" rtl="0" algn="l">
              <a:lnSpc>
                <a:spcPct val="90000"/>
              </a:lnSpc>
              <a:spcBef>
                <a:spcPts val="1000"/>
              </a:spcBef>
              <a:spcAft>
                <a:spcPts val="0"/>
              </a:spcAft>
              <a:buClr>
                <a:schemeClr val="dk1"/>
              </a:buClr>
              <a:buSzPts val="2400"/>
              <a:buFont typeface="Arial"/>
              <a:buAutoNum type="alphaUcPeriod"/>
            </a:pPr>
            <a:r>
              <a:rPr lang="en-US" sz="2400"/>
              <a:t>AWS Storage Gateway</a:t>
            </a:r>
            <a:endParaRPr/>
          </a:p>
          <a:p>
            <a:pPr indent="-457200" lvl="0" marL="457200" rtl="0" algn="l">
              <a:lnSpc>
                <a:spcPct val="90000"/>
              </a:lnSpc>
              <a:spcBef>
                <a:spcPts val="1000"/>
              </a:spcBef>
              <a:spcAft>
                <a:spcPts val="0"/>
              </a:spcAft>
              <a:buClr>
                <a:schemeClr val="dk1"/>
              </a:buClr>
              <a:buSzPts val="2400"/>
              <a:buFont typeface="Arial"/>
              <a:buAutoNum type="alphaUcPeriod"/>
            </a:pPr>
            <a:r>
              <a:rPr lang="en-US" sz="2400"/>
              <a:t>Amazon Simple Storage Service Glacier</a:t>
            </a:r>
            <a:endParaRPr/>
          </a:p>
          <a:p>
            <a:pPr indent="-457200" lvl="0" marL="457200" rtl="0" algn="l">
              <a:lnSpc>
                <a:spcPct val="90000"/>
              </a:lnSpc>
              <a:spcBef>
                <a:spcPts val="1000"/>
              </a:spcBef>
              <a:spcAft>
                <a:spcPts val="0"/>
              </a:spcAft>
              <a:buClr>
                <a:schemeClr val="dk1"/>
              </a:buClr>
              <a:buSzPts val="2400"/>
              <a:buFont typeface="Arial"/>
              <a:buAutoNum type="alphaUcPeriod"/>
            </a:pPr>
            <a:r>
              <a:rPr lang="en-US" sz="2400"/>
              <a:t>Amazon Elastic Block Store (Amazon EBS)</a:t>
            </a:r>
            <a:endParaRPr sz="2400"/>
          </a:p>
          <a:p>
            <a:pPr indent="-457200" lvl="0" marL="457200" rtl="0" algn="l">
              <a:lnSpc>
                <a:spcPct val="90000"/>
              </a:lnSpc>
              <a:spcBef>
                <a:spcPts val="1000"/>
              </a:spcBef>
              <a:spcAft>
                <a:spcPts val="0"/>
              </a:spcAft>
              <a:buClr>
                <a:schemeClr val="dk1"/>
              </a:buClr>
              <a:buSzPts val="2400"/>
              <a:buFont typeface="Arial"/>
              <a:buAutoNum type="alphaUcPeriod"/>
            </a:pPr>
            <a:r>
              <a:rPr lang="en-US" sz="2400"/>
              <a:t>Amazon Simple Storage Service (Amazon S3)</a:t>
            </a:r>
            <a:endParaRPr/>
          </a:p>
        </p:txBody>
      </p:sp>
      <p:sp>
        <p:nvSpPr>
          <p:cNvPr descr="box around 'not frequently accessed'." id="1077" name="Google Shape;1077;p88"/>
          <p:cNvSpPr/>
          <p:nvPr/>
        </p:nvSpPr>
        <p:spPr>
          <a:xfrm>
            <a:off x="5649035" y="1537782"/>
            <a:ext cx="3223117"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box around 'cost-effective solution'." id="1078" name="Google Shape;1078;p88"/>
          <p:cNvSpPr/>
          <p:nvPr/>
        </p:nvSpPr>
        <p:spPr>
          <a:xfrm>
            <a:off x="1086364" y="1880347"/>
            <a:ext cx="3040793"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box around response B: Amazon Simple Storage Service Glacier." id="1079" name="Google Shape;1079;p88"/>
          <p:cNvSpPr/>
          <p:nvPr/>
        </p:nvSpPr>
        <p:spPr>
          <a:xfrm>
            <a:off x="374130" y="3230880"/>
            <a:ext cx="5943600"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0" name="Google Shape;1080;p88"/>
          <p:cNvSpPr txBox="1"/>
          <p:nvPr>
            <p:ph idx="11" type="ftr"/>
          </p:nvPr>
        </p:nvSpPr>
        <p:spPr>
          <a:xfrm>
            <a:off x="419100" y="6356350"/>
            <a:ext cx="397002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sz="900">
                <a:solidFill>
                  <a:srgbClr val="888888"/>
                </a:solidFill>
                <a:latin typeface="Arial"/>
                <a:ea typeface="Arial"/>
                <a:cs typeface="Arial"/>
                <a:sym typeface="Arial"/>
              </a:rPr>
              <a:t>© 2019 Amazon Web Services, Inc. or its Affiliates. All rights reserved.</a:t>
            </a:r>
            <a:endParaRPr/>
          </a:p>
        </p:txBody>
      </p:sp>
      <p:sp>
        <p:nvSpPr>
          <p:cNvPr id="1081" name="Google Shape;1081;p8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8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Additional resources</a:t>
            </a:r>
            <a:endParaRPr/>
          </a:p>
        </p:txBody>
      </p:sp>
      <p:sp>
        <p:nvSpPr>
          <p:cNvPr id="1087" name="Google Shape;1087;p89"/>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US" u="sng">
                <a:solidFill>
                  <a:schemeClr val="hlink"/>
                </a:solidFill>
                <a:hlinkClick r:id="rId3"/>
              </a:rPr>
              <a:t>AWS Storage page</a:t>
            </a:r>
            <a:endParaRPr/>
          </a:p>
          <a:p>
            <a:pPr indent="-228600" lvl="0" marL="228600" rtl="0" algn="l">
              <a:lnSpc>
                <a:spcPct val="150000"/>
              </a:lnSpc>
              <a:spcBef>
                <a:spcPts val="1000"/>
              </a:spcBef>
              <a:spcAft>
                <a:spcPts val="0"/>
              </a:spcAft>
              <a:buClr>
                <a:schemeClr val="dk1"/>
              </a:buClr>
              <a:buSzPts val="2800"/>
              <a:buChar char="•"/>
            </a:pPr>
            <a:r>
              <a:rPr lang="en-US" u="sng">
                <a:solidFill>
                  <a:schemeClr val="hlink"/>
                </a:solidFill>
                <a:hlinkClick r:id="rId4"/>
              </a:rPr>
              <a:t>Storage Overview</a:t>
            </a:r>
            <a:endParaRPr/>
          </a:p>
          <a:p>
            <a:pPr indent="-228600" lvl="0" marL="228600" rtl="0" algn="l">
              <a:lnSpc>
                <a:spcPct val="150000"/>
              </a:lnSpc>
              <a:spcBef>
                <a:spcPts val="1000"/>
              </a:spcBef>
              <a:spcAft>
                <a:spcPts val="0"/>
              </a:spcAft>
              <a:buClr>
                <a:schemeClr val="dk1"/>
              </a:buClr>
              <a:buSzPts val="2800"/>
              <a:buChar char="•"/>
            </a:pPr>
            <a:r>
              <a:rPr lang="en-US" u="sng">
                <a:solidFill>
                  <a:schemeClr val="hlink"/>
                </a:solidFill>
                <a:hlinkClick r:id="rId5"/>
              </a:rPr>
              <a:t>Recovering files from an Amazon EBS volume backup</a:t>
            </a:r>
            <a:endParaRPr/>
          </a:p>
          <a:p>
            <a:pPr indent="-228600" lvl="0" marL="228600" rtl="0" algn="l">
              <a:lnSpc>
                <a:spcPct val="150000"/>
              </a:lnSpc>
              <a:spcBef>
                <a:spcPts val="1000"/>
              </a:spcBef>
              <a:spcAft>
                <a:spcPts val="0"/>
              </a:spcAft>
              <a:buClr>
                <a:schemeClr val="dk1"/>
              </a:buClr>
              <a:buSzPts val="2800"/>
              <a:buChar char="•"/>
            </a:pPr>
            <a:r>
              <a:rPr lang="en-US" u="sng">
                <a:solidFill>
                  <a:schemeClr val="hlink"/>
                </a:solidFill>
                <a:hlinkClick r:id="rId6"/>
              </a:rPr>
              <a:t>Confused by AWS Storage Options? S3, EFS, EBS Explained </a:t>
            </a:r>
            <a:endParaRPr/>
          </a:p>
        </p:txBody>
      </p:sp>
      <p:sp>
        <p:nvSpPr>
          <p:cNvPr id="1088" name="Google Shape;1088;p8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089" name="Google Shape;1089;p8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9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US"/>
              <a:t>Thank you</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AWS storage options: Block storage versus object storage</a:t>
            </a:r>
            <a:endParaRPr/>
          </a:p>
        </p:txBody>
      </p:sp>
      <p:grpSp>
        <p:nvGrpSpPr>
          <p:cNvPr descr="What if you want to change one character in a 1-GB file?" id="285" name="Google Shape;285;p32"/>
          <p:cNvGrpSpPr/>
          <p:nvPr/>
        </p:nvGrpSpPr>
        <p:grpSpPr>
          <a:xfrm>
            <a:off x="320639" y="1406757"/>
            <a:ext cx="10052963" cy="829839"/>
            <a:chOff x="703236" y="2835131"/>
            <a:chExt cx="7205194" cy="622379"/>
          </a:xfrm>
        </p:grpSpPr>
        <p:grpSp>
          <p:nvGrpSpPr>
            <p:cNvPr id="286" name="Google Shape;286;p32"/>
            <p:cNvGrpSpPr/>
            <p:nvPr/>
          </p:nvGrpSpPr>
          <p:grpSpPr>
            <a:xfrm>
              <a:off x="703236" y="2835131"/>
              <a:ext cx="540451" cy="622379"/>
              <a:chOff x="3402623" y="3640015"/>
              <a:chExt cx="826477" cy="861647"/>
            </a:xfrm>
          </p:grpSpPr>
          <p:sp>
            <p:nvSpPr>
              <p:cNvPr id="287" name="Google Shape;287;p32"/>
              <p:cNvSpPr/>
              <p:nvPr/>
            </p:nvSpPr>
            <p:spPr>
              <a:xfrm>
                <a:off x="3402623" y="3640015"/>
                <a:ext cx="826477" cy="861647"/>
              </a:xfrm>
              <a:prstGeom prst="flowChartDocumen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cxnSp>
            <p:nvCxnSpPr>
              <p:cNvPr id="288" name="Google Shape;288;p32"/>
              <p:cNvCxnSpPr/>
              <p:nvPr/>
            </p:nvCxnSpPr>
            <p:spPr>
              <a:xfrm>
                <a:off x="3464169" y="3807069"/>
                <a:ext cx="694593" cy="0"/>
              </a:xfrm>
              <a:prstGeom prst="straightConnector1">
                <a:avLst/>
              </a:prstGeom>
              <a:noFill/>
              <a:ln cap="flat" cmpd="sng" w="19050">
                <a:solidFill>
                  <a:srgbClr val="1B6059"/>
                </a:solidFill>
                <a:prstDash val="solid"/>
                <a:miter lim="800000"/>
                <a:headEnd len="sm" w="sm" type="none"/>
                <a:tailEnd len="sm" w="sm" type="none"/>
              </a:ln>
              <a:effectLst>
                <a:outerShdw blurRad="50800" rotWithShape="0" algn="tl" dir="2700000" dist="38100">
                  <a:srgbClr val="000000">
                    <a:alpha val="40000"/>
                  </a:srgbClr>
                </a:outerShdw>
              </a:effectLst>
            </p:spPr>
          </p:cxnSp>
          <p:cxnSp>
            <p:nvCxnSpPr>
              <p:cNvPr id="289" name="Google Shape;289;p32"/>
              <p:cNvCxnSpPr/>
              <p:nvPr/>
            </p:nvCxnSpPr>
            <p:spPr>
              <a:xfrm>
                <a:off x="3464169" y="3959469"/>
                <a:ext cx="694593" cy="0"/>
              </a:xfrm>
              <a:prstGeom prst="straightConnector1">
                <a:avLst/>
              </a:prstGeom>
              <a:noFill/>
              <a:ln cap="flat" cmpd="sng" w="19050">
                <a:solidFill>
                  <a:srgbClr val="1B6059"/>
                </a:solidFill>
                <a:prstDash val="solid"/>
                <a:miter lim="800000"/>
                <a:headEnd len="sm" w="sm" type="none"/>
                <a:tailEnd len="sm" w="sm" type="none"/>
              </a:ln>
              <a:effectLst>
                <a:outerShdw blurRad="50800" rotWithShape="0" algn="tl" dir="2700000" dist="38100">
                  <a:srgbClr val="000000">
                    <a:alpha val="40000"/>
                  </a:srgbClr>
                </a:outerShdw>
              </a:effectLst>
            </p:spPr>
          </p:cxnSp>
          <p:cxnSp>
            <p:nvCxnSpPr>
              <p:cNvPr id="290" name="Google Shape;290;p32"/>
              <p:cNvCxnSpPr/>
              <p:nvPr/>
            </p:nvCxnSpPr>
            <p:spPr>
              <a:xfrm>
                <a:off x="3464169" y="4111869"/>
                <a:ext cx="694593" cy="0"/>
              </a:xfrm>
              <a:prstGeom prst="straightConnector1">
                <a:avLst/>
              </a:prstGeom>
              <a:noFill/>
              <a:ln cap="flat" cmpd="sng" w="19050">
                <a:solidFill>
                  <a:srgbClr val="1B6059"/>
                </a:solidFill>
                <a:prstDash val="solid"/>
                <a:miter lim="800000"/>
                <a:headEnd len="sm" w="sm" type="none"/>
                <a:tailEnd len="sm" w="sm" type="none"/>
              </a:ln>
              <a:effectLst>
                <a:outerShdw blurRad="50800" rotWithShape="0" algn="tl" dir="2700000" dist="38100">
                  <a:srgbClr val="000000">
                    <a:alpha val="40000"/>
                  </a:srgbClr>
                </a:outerShdw>
              </a:effectLst>
            </p:spPr>
          </p:cxnSp>
          <p:cxnSp>
            <p:nvCxnSpPr>
              <p:cNvPr id="291" name="Google Shape;291;p32"/>
              <p:cNvCxnSpPr/>
              <p:nvPr/>
            </p:nvCxnSpPr>
            <p:spPr>
              <a:xfrm>
                <a:off x="3464169" y="4264269"/>
                <a:ext cx="694593" cy="0"/>
              </a:xfrm>
              <a:prstGeom prst="straightConnector1">
                <a:avLst/>
              </a:prstGeom>
              <a:noFill/>
              <a:ln cap="flat" cmpd="sng" w="19050">
                <a:solidFill>
                  <a:srgbClr val="1B6059"/>
                </a:solidFill>
                <a:prstDash val="solid"/>
                <a:miter lim="800000"/>
                <a:headEnd len="sm" w="sm" type="none"/>
                <a:tailEnd len="sm" w="sm" type="none"/>
              </a:ln>
              <a:effectLst>
                <a:outerShdw blurRad="50800" rotWithShape="0" algn="tl" dir="2700000" dist="38100">
                  <a:srgbClr val="000000">
                    <a:alpha val="40000"/>
                  </a:srgbClr>
                </a:outerShdw>
              </a:effectLst>
            </p:spPr>
          </p:cxnSp>
        </p:grpSp>
        <p:sp>
          <p:nvSpPr>
            <p:cNvPr id="292" name="Google Shape;292;p32"/>
            <p:cNvSpPr txBox="1"/>
            <p:nvPr/>
          </p:nvSpPr>
          <p:spPr>
            <a:xfrm>
              <a:off x="1309261" y="2932340"/>
              <a:ext cx="6599169" cy="3462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What if you want to change </a:t>
              </a:r>
              <a:r>
                <a:rPr lang="en-US" sz="2400" u="sng">
                  <a:solidFill>
                    <a:schemeClr val="dk1"/>
                  </a:solidFill>
                  <a:latin typeface="Arial"/>
                  <a:ea typeface="Arial"/>
                  <a:cs typeface="Arial"/>
                  <a:sym typeface="Arial"/>
                </a:rPr>
                <a:t>one character</a:t>
              </a:r>
              <a:r>
                <a:rPr lang="en-US" sz="2400">
                  <a:solidFill>
                    <a:schemeClr val="dk1"/>
                  </a:solidFill>
                  <a:latin typeface="Arial"/>
                  <a:ea typeface="Arial"/>
                  <a:cs typeface="Arial"/>
                  <a:sym typeface="Arial"/>
                </a:rPr>
                <a:t> in a 1-GB file?</a:t>
              </a:r>
              <a:endParaRPr/>
            </a:p>
          </p:txBody>
        </p:sp>
      </p:grpSp>
      <p:graphicFrame>
        <p:nvGraphicFramePr>
          <p:cNvPr descr="Block storage." id="293" name="Google Shape;293;p32"/>
          <p:cNvGraphicFramePr/>
          <p:nvPr/>
        </p:nvGraphicFramePr>
        <p:xfrm>
          <a:off x="2374187" y="2425416"/>
          <a:ext cx="3000000" cy="3000000"/>
        </p:xfrm>
        <a:graphic>
          <a:graphicData uri="http://schemas.openxmlformats.org/drawingml/2006/table">
            <a:tbl>
              <a:tblPr>
                <a:noFill/>
                <a:tableStyleId>{663184EF-E9C0-487B-8662-A23ADC36E6B0}</a:tableStyleId>
              </a:tblPr>
              <a:tblGrid>
                <a:gridCol w="632225"/>
                <a:gridCol w="632225"/>
                <a:gridCol w="632225"/>
              </a:tblGrid>
              <a:tr h="539075">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r>
              <a:tr h="539075">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r>
              <a:tr h="539075">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r>
              <a:tr h="539075">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FBD8A8"/>
                    </a:solidFill>
                  </a:tcPr>
                </a:tc>
              </a:tr>
            </a:tbl>
          </a:graphicData>
        </a:graphic>
      </p:graphicFrame>
      <p:sp>
        <p:nvSpPr>
          <p:cNvPr id="294" name="Google Shape;294;p32"/>
          <p:cNvSpPr/>
          <p:nvPr/>
        </p:nvSpPr>
        <p:spPr>
          <a:xfrm>
            <a:off x="3644914" y="2963310"/>
            <a:ext cx="618792" cy="542397"/>
          </a:xfrm>
          <a:prstGeom prst="rect">
            <a:avLst/>
          </a:prstGeom>
          <a:solidFill>
            <a:srgbClr val="48A7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5" name="Google Shape;295;p32"/>
          <p:cNvSpPr txBox="1"/>
          <p:nvPr/>
        </p:nvSpPr>
        <p:spPr>
          <a:xfrm>
            <a:off x="1404421" y="4747723"/>
            <a:ext cx="3961207" cy="620681"/>
          </a:xfrm>
          <a:prstGeom prst="rect">
            <a:avLst/>
          </a:prstGeom>
          <a:noFill/>
          <a:ln>
            <a:noFill/>
          </a:ln>
        </p:spPr>
        <p:txBody>
          <a:bodyPr anchorCtr="0" anchor="t" bIns="60950" lIns="121900" spcFirstLastPara="1" rIns="121900" wrap="square" tIns="60950">
            <a:noAutofit/>
          </a:bodyPr>
          <a:lstStyle/>
          <a:p>
            <a:pPr indent="0" lvl="1"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Block storage</a:t>
            </a:r>
            <a:endParaRPr/>
          </a:p>
        </p:txBody>
      </p:sp>
      <p:sp>
        <p:nvSpPr>
          <p:cNvPr id="296" name="Google Shape;296;p32"/>
          <p:cNvSpPr txBox="1"/>
          <p:nvPr>
            <p:ph idx="1" type="body"/>
          </p:nvPr>
        </p:nvSpPr>
        <p:spPr>
          <a:xfrm>
            <a:off x="376792" y="5393494"/>
            <a:ext cx="5566808" cy="377193"/>
          </a:xfrm>
          <a:prstGeom prst="rect">
            <a:avLst/>
          </a:prstGeom>
          <a:noFill/>
          <a:ln>
            <a:noFill/>
          </a:ln>
        </p:spPr>
        <p:txBody>
          <a:bodyPr anchorCtr="0" anchor="t" bIns="45700" lIns="91425" spcFirstLastPara="1" rIns="91425" wrap="square" tIns="45700">
            <a:noAutofit/>
          </a:bodyPr>
          <a:lstStyle/>
          <a:p>
            <a:pPr indent="0" lvl="1" marL="0" rtl="0" algn="ctr">
              <a:lnSpc>
                <a:spcPct val="90000"/>
              </a:lnSpc>
              <a:spcBef>
                <a:spcPts val="0"/>
              </a:spcBef>
              <a:spcAft>
                <a:spcPts val="0"/>
              </a:spcAft>
              <a:buClr>
                <a:schemeClr val="dk1"/>
              </a:buClr>
              <a:buSzPts val="2400"/>
              <a:buNone/>
            </a:pPr>
            <a:r>
              <a:rPr lang="en-US"/>
              <a:t>Change one block (piece of the file)</a:t>
            </a:r>
            <a:endParaRPr/>
          </a:p>
          <a:p>
            <a:pPr indent="0" lvl="1" marL="0" rtl="0" algn="ctr">
              <a:lnSpc>
                <a:spcPct val="90000"/>
              </a:lnSpc>
              <a:spcBef>
                <a:spcPts val="500"/>
              </a:spcBef>
              <a:spcAft>
                <a:spcPts val="0"/>
              </a:spcAft>
              <a:buClr>
                <a:schemeClr val="dk1"/>
              </a:buClr>
              <a:buSzPts val="2400"/>
              <a:buNone/>
            </a:pPr>
            <a:r>
              <a:rPr lang="en-US"/>
              <a:t>that contains the character</a:t>
            </a:r>
            <a:endParaRPr/>
          </a:p>
        </p:txBody>
      </p:sp>
      <p:graphicFrame>
        <p:nvGraphicFramePr>
          <p:cNvPr descr="Object storage." id="297" name="Google Shape;297;p32"/>
          <p:cNvGraphicFramePr/>
          <p:nvPr/>
        </p:nvGraphicFramePr>
        <p:xfrm>
          <a:off x="7864523" y="2432176"/>
          <a:ext cx="3000000" cy="3000000"/>
        </p:xfrm>
        <a:graphic>
          <a:graphicData uri="http://schemas.openxmlformats.org/drawingml/2006/table">
            <a:tbl>
              <a:tblPr>
                <a:noFill/>
                <a:tableStyleId>{663184EF-E9C0-487B-8662-A23ADC36E6B0}</a:tableStyleId>
              </a:tblPr>
              <a:tblGrid>
                <a:gridCol w="632225"/>
                <a:gridCol w="632225"/>
                <a:gridCol w="632225"/>
              </a:tblGrid>
              <a:tr h="539075">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r>
              <a:tr h="539075">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r>
              <a:tr h="539075">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r>
              <a:tr h="539075">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474746"/>
                      </a:solidFill>
                      <a:prstDash val="solid"/>
                      <a:round/>
                      <a:headEnd len="sm" w="sm" type="none"/>
                      <a:tailEnd len="sm" w="sm" type="none"/>
                    </a:lnL>
                    <a:lnR cap="flat" cmpd="sng" w="12700">
                      <a:solidFill>
                        <a:srgbClr val="474746"/>
                      </a:solidFill>
                      <a:prstDash val="solid"/>
                      <a:round/>
                      <a:headEnd len="sm" w="sm" type="none"/>
                      <a:tailEnd len="sm" w="sm" type="none"/>
                    </a:lnR>
                    <a:lnT cap="flat" cmpd="sng" w="12700">
                      <a:solidFill>
                        <a:srgbClr val="474746"/>
                      </a:solidFill>
                      <a:prstDash val="solid"/>
                      <a:round/>
                      <a:headEnd len="sm" w="sm" type="none"/>
                      <a:tailEnd len="sm" w="sm" type="none"/>
                    </a:lnT>
                    <a:lnB cap="flat" cmpd="sng" w="12700">
                      <a:solidFill>
                        <a:srgbClr val="474746"/>
                      </a:solidFill>
                      <a:prstDash val="solid"/>
                      <a:round/>
                      <a:headEnd len="sm" w="sm" type="none"/>
                      <a:tailEnd len="sm" w="sm" type="none"/>
                    </a:lnB>
                    <a:solidFill>
                      <a:srgbClr val="48A7F2"/>
                    </a:solidFill>
                  </a:tcPr>
                </a:tc>
              </a:tr>
            </a:tbl>
          </a:graphicData>
        </a:graphic>
      </p:graphicFrame>
      <p:sp>
        <p:nvSpPr>
          <p:cNvPr id="298" name="Google Shape;298;p32"/>
          <p:cNvSpPr txBox="1"/>
          <p:nvPr/>
        </p:nvSpPr>
        <p:spPr>
          <a:xfrm>
            <a:off x="7286947" y="4743692"/>
            <a:ext cx="3194501" cy="464673"/>
          </a:xfrm>
          <a:prstGeom prst="rect">
            <a:avLst/>
          </a:prstGeom>
          <a:noFill/>
          <a:ln>
            <a:noFill/>
          </a:ln>
        </p:spPr>
        <p:txBody>
          <a:bodyPr anchorCtr="0" anchor="t" bIns="60950" lIns="121900" spcFirstLastPara="1" rIns="121900" wrap="square" tIns="60950">
            <a:noAutofit/>
          </a:bodyPr>
          <a:lstStyle/>
          <a:p>
            <a:pPr indent="0" lvl="1"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Object storage</a:t>
            </a:r>
            <a:endParaRPr/>
          </a:p>
        </p:txBody>
      </p:sp>
      <p:sp>
        <p:nvSpPr>
          <p:cNvPr id="299" name="Google Shape;299;p32"/>
          <p:cNvSpPr txBox="1"/>
          <p:nvPr/>
        </p:nvSpPr>
        <p:spPr>
          <a:xfrm>
            <a:off x="6531721" y="5393494"/>
            <a:ext cx="4313371" cy="377193"/>
          </a:xfrm>
          <a:prstGeom prst="rect">
            <a:avLst/>
          </a:prstGeom>
          <a:noFill/>
          <a:ln>
            <a:noFill/>
          </a:ln>
        </p:spPr>
        <p:txBody>
          <a:bodyPr anchorCtr="0" anchor="t" bIns="45700" lIns="91425" spcFirstLastPara="1" rIns="91425" wrap="square" tIns="45700">
            <a:noAutofit/>
          </a:bodyPr>
          <a:lstStyle/>
          <a:p>
            <a:pPr indent="0" lvl="1" marL="0" marR="0" rtl="0" algn="ct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Entire file must be updated</a:t>
            </a:r>
            <a:endParaRPr/>
          </a:p>
        </p:txBody>
      </p:sp>
      <p:sp>
        <p:nvSpPr>
          <p:cNvPr id="300" name="Google Shape;300;p3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01" name="Google Shape;301;p3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EBS</a:t>
            </a:r>
            <a:endParaRPr/>
          </a:p>
        </p:txBody>
      </p:sp>
      <p:sp>
        <p:nvSpPr>
          <p:cNvPr id="307" name="Google Shape;307;p33"/>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Amazon EBS enables you to </a:t>
            </a:r>
            <a:r>
              <a:rPr b="1" lang="en-US">
                <a:solidFill>
                  <a:schemeClr val="accent5"/>
                </a:solidFill>
              </a:rPr>
              <a:t>create individual storage volumes </a:t>
            </a:r>
            <a:r>
              <a:rPr lang="en-US"/>
              <a:t>and </a:t>
            </a:r>
            <a:r>
              <a:rPr b="1" lang="en-US">
                <a:solidFill>
                  <a:schemeClr val="accent5"/>
                </a:solidFill>
              </a:rPr>
              <a:t>attach them </a:t>
            </a:r>
            <a:r>
              <a:rPr lang="en-US"/>
              <a:t>to an Amazon EC2 instance:</a:t>
            </a:r>
            <a:endParaRPr/>
          </a:p>
          <a:p>
            <a:pPr indent="-228600" lvl="0" marL="228600" rtl="0" algn="l">
              <a:lnSpc>
                <a:spcPct val="90000"/>
              </a:lnSpc>
              <a:spcBef>
                <a:spcPts val="1000"/>
              </a:spcBef>
              <a:spcAft>
                <a:spcPts val="0"/>
              </a:spcAft>
              <a:buClr>
                <a:schemeClr val="dk1"/>
              </a:buClr>
              <a:buSzPts val="2800"/>
              <a:buChar char="•"/>
            </a:pPr>
            <a:r>
              <a:rPr lang="en-US"/>
              <a:t>Amazon EBS offers block-level storage.</a:t>
            </a:r>
            <a:endParaRPr/>
          </a:p>
          <a:p>
            <a:pPr indent="-228600" lvl="0" marL="228600" rtl="0" algn="l">
              <a:lnSpc>
                <a:spcPct val="90000"/>
              </a:lnSpc>
              <a:spcBef>
                <a:spcPts val="1000"/>
              </a:spcBef>
              <a:spcAft>
                <a:spcPts val="0"/>
              </a:spcAft>
              <a:buClr>
                <a:schemeClr val="dk1"/>
              </a:buClr>
              <a:buSzPts val="2800"/>
              <a:buChar char="•"/>
            </a:pPr>
            <a:r>
              <a:rPr lang="en-US"/>
              <a:t>Volumes are automatically replicated within its Availability Zone.</a:t>
            </a:r>
            <a:endParaRPr/>
          </a:p>
          <a:p>
            <a:pPr indent="-228600" lvl="0" marL="228600" rtl="0" algn="l">
              <a:lnSpc>
                <a:spcPct val="90000"/>
              </a:lnSpc>
              <a:spcBef>
                <a:spcPts val="1000"/>
              </a:spcBef>
              <a:spcAft>
                <a:spcPts val="0"/>
              </a:spcAft>
              <a:buClr>
                <a:schemeClr val="dk1"/>
              </a:buClr>
              <a:buSzPts val="2800"/>
              <a:buChar char="•"/>
            </a:pPr>
            <a:r>
              <a:rPr lang="en-US"/>
              <a:t>It can be backed up automatically to Amazon S3 through snapshots.</a:t>
            </a:r>
            <a:endParaRPr/>
          </a:p>
          <a:p>
            <a:pPr indent="-228600" lvl="0" marL="228600" rtl="0" algn="l">
              <a:lnSpc>
                <a:spcPct val="90000"/>
              </a:lnSpc>
              <a:spcBef>
                <a:spcPts val="1000"/>
              </a:spcBef>
              <a:spcAft>
                <a:spcPts val="0"/>
              </a:spcAft>
              <a:buClr>
                <a:schemeClr val="dk1"/>
              </a:buClr>
              <a:buSzPts val="2800"/>
              <a:buChar char="•"/>
            </a:pPr>
            <a:r>
              <a:rPr lang="en-US"/>
              <a:t>Uses include – </a:t>
            </a:r>
            <a:endParaRPr/>
          </a:p>
          <a:p>
            <a:pPr indent="-228600" lvl="1" marL="685800" rtl="0" algn="l">
              <a:lnSpc>
                <a:spcPct val="90000"/>
              </a:lnSpc>
              <a:spcBef>
                <a:spcPts val="500"/>
              </a:spcBef>
              <a:spcAft>
                <a:spcPts val="0"/>
              </a:spcAft>
              <a:buClr>
                <a:schemeClr val="dk1"/>
              </a:buClr>
              <a:buSzPts val="2400"/>
              <a:buChar char="•"/>
            </a:pPr>
            <a:r>
              <a:rPr lang="en-US"/>
              <a:t>Boot volumes and storage for Amazon Elastic Compute Cloud (Amazon EC2) instances</a:t>
            </a:r>
            <a:endParaRPr/>
          </a:p>
          <a:p>
            <a:pPr indent="-228600" lvl="1" marL="685800" rtl="0" algn="l">
              <a:lnSpc>
                <a:spcPct val="90000"/>
              </a:lnSpc>
              <a:spcBef>
                <a:spcPts val="500"/>
              </a:spcBef>
              <a:spcAft>
                <a:spcPts val="0"/>
              </a:spcAft>
              <a:buClr>
                <a:schemeClr val="dk1"/>
              </a:buClr>
              <a:buSzPts val="2400"/>
              <a:buChar char="•"/>
            </a:pPr>
            <a:r>
              <a:rPr lang="en-US"/>
              <a:t>Data storage with a file system</a:t>
            </a:r>
            <a:endParaRPr/>
          </a:p>
          <a:p>
            <a:pPr indent="-228600" lvl="1" marL="685800" rtl="0" algn="l">
              <a:lnSpc>
                <a:spcPct val="90000"/>
              </a:lnSpc>
              <a:spcBef>
                <a:spcPts val="500"/>
              </a:spcBef>
              <a:spcAft>
                <a:spcPts val="0"/>
              </a:spcAft>
              <a:buClr>
                <a:schemeClr val="dk1"/>
              </a:buClr>
              <a:buSzPts val="2400"/>
              <a:buChar char="•"/>
            </a:pPr>
            <a:r>
              <a:rPr lang="en-US"/>
              <a:t>Database hosts</a:t>
            </a:r>
            <a:endParaRPr/>
          </a:p>
          <a:p>
            <a:pPr indent="-228600" lvl="1" marL="685800" rtl="0" algn="l">
              <a:lnSpc>
                <a:spcPct val="90000"/>
              </a:lnSpc>
              <a:spcBef>
                <a:spcPts val="500"/>
              </a:spcBef>
              <a:spcAft>
                <a:spcPts val="0"/>
              </a:spcAft>
              <a:buClr>
                <a:schemeClr val="dk1"/>
              </a:buClr>
              <a:buSzPts val="2400"/>
              <a:buChar char="•"/>
            </a:pPr>
            <a:r>
              <a:rPr lang="en-US"/>
              <a:t>Enterprise applications</a:t>
            </a:r>
            <a:endParaRPr/>
          </a:p>
        </p:txBody>
      </p:sp>
      <p:sp>
        <p:nvSpPr>
          <p:cNvPr id="308" name="Google Shape;308;p3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09" name="Google Shape;309;p3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EBS volume types</a:t>
            </a:r>
            <a:endParaRPr/>
          </a:p>
        </p:txBody>
      </p:sp>
      <p:pic>
        <p:nvPicPr>
          <p:cNvPr descr="Table comparing EBS volume types." id="315" name="Google Shape;315;p34"/>
          <p:cNvPicPr preferRelativeResize="0"/>
          <p:nvPr>
            <p:ph idx="1" type="body"/>
          </p:nvPr>
        </p:nvPicPr>
        <p:blipFill rotWithShape="1">
          <a:blip r:embed="rId3">
            <a:alphaModFix/>
          </a:blip>
          <a:srcRect b="0" l="0" r="0" t="0"/>
          <a:stretch/>
        </p:blipFill>
        <p:spPr>
          <a:xfrm>
            <a:off x="419100" y="2707992"/>
            <a:ext cx="11353800" cy="2289742"/>
          </a:xfrm>
          <a:prstGeom prst="rect">
            <a:avLst/>
          </a:prstGeom>
          <a:noFill/>
          <a:ln>
            <a:noFill/>
          </a:ln>
        </p:spPr>
      </p:pic>
      <p:sp>
        <p:nvSpPr>
          <p:cNvPr id="316" name="Google Shape;316;p3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17" name="Google Shape;317;p3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